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303" r:id="rId3"/>
    <p:sldId id="300" r:id="rId4"/>
    <p:sldId id="318" r:id="rId5"/>
    <p:sldId id="304" r:id="rId6"/>
    <p:sldId id="302" r:id="rId7"/>
    <p:sldId id="301" r:id="rId8"/>
    <p:sldId id="306" r:id="rId9"/>
    <p:sldId id="305" r:id="rId10"/>
    <p:sldId id="307" r:id="rId11"/>
    <p:sldId id="308" r:id="rId12"/>
    <p:sldId id="310" r:id="rId13"/>
    <p:sldId id="321" r:id="rId14"/>
    <p:sldId id="312" r:id="rId15"/>
    <p:sldId id="313" r:id="rId16"/>
    <p:sldId id="319" r:id="rId17"/>
    <p:sldId id="314" r:id="rId18"/>
    <p:sldId id="315" r:id="rId19"/>
    <p:sldId id="316" r:id="rId20"/>
    <p:sldId id="317" r:id="rId21"/>
    <p:sldId id="320" r:id="rId22"/>
    <p:sldId id="322" r:id="rId23"/>
    <p:sldId id="323" r:id="rId24"/>
    <p:sldId id="298" r:id="rId25"/>
    <p:sldId id="271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ED7D31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44" autoAdjust="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85A41-B127-47AF-965C-0D089758F63D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5D1D9-E413-4046-B03D-1727DBBDD6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29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5D1D9-E413-4046-B03D-1727DBBDD6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34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A9E5B6-F50B-424E-98CE-D8CD6A8E4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Georgia" panose="02040502050405020303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0B3EB7-7CF7-4CA9-9EAB-C4BF658DC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7599F1-2019-481D-A5B3-EA5946F8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879AE3-96EE-428C-AEDA-C2F2225F4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642F67-D448-41EB-8234-A6781C46F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962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77639-6736-4556-A0C2-CD621AD1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471AC3-6DD7-476D-AEFF-958BA7AF0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955AB3-A3D1-4708-9624-1B76C3F5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FD3B3A-7199-4CC1-9A1E-2265606C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13AEAD-FA37-41A6-8D07-ACF80CD90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96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F9C961D-8FA8-4B49-B3D7-FE76D683C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FC1E015-83DC-4FBA-B760-CB0C6651C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F592F7-5B01-4C66-9B7A-74BA49E74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A40D65-875A-4D27-9ABC-04023FE53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85EDDA-0208-4D0B-AF3C-7C2B9086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628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270F31-2D7B-42D3-88AD-C717A3D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Georgia" panose="02040502050405020303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A8F7-BCE3-47D2-90EC-5922E9B8F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04AF47-F34B-4D4F-99B3-54BF1D1C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9D0E1F-CC01-4B1C-A56C-FABB58C14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B3A8AE-B00D-40AE-8101-9CF9FDD6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765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B5CF16-897F-4468-A7F0-647E09AE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1C3168-3CDD-4359-B7DF-8FA7DD223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DA376F-860B-4D00-8053-908B49D2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73AC51-5D0A-4A58-B3B3-0806519FD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152469-6176-47A2-B14C-1F98848E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834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3C5E44-D77D-46C6-9020-457E6155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E532CF-A9EB-4EE6-95A0-12C43EEF2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2D27DE-F637-442E-8837-94AE28349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D64359-25CA-437B-AFD9-93F7D63FB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2D1AAF-74E4-4E4A-BD6C-90268CB77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73E7EA-E103-4E01-8B21-3295629B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716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E3948C-FBFD-45D6-A9D9-37AC144D3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64512B-CA54-4513-A853-3B520A80D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33DA65-14B1-4B78-B805-411DDC550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D5C43E-8DD5-4DD1-953F-AC34DF06D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D5BC6A-6F91-4F66-9B1F-B5543979A9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30CDA25-D86D-4F7A-88D1-C9B04355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D9FE097-1178-42BA-ABFA-675744078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755EDC8-7A12-492D-8DDB-47793588A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047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BDA1C-84D1-4D93-9234-9DAFF48E8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DB35A8D-CC9F-4CAB-8A86-AA956216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E73EFF-C416-4AB0-8F05-DD13FF89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4164DD-3946-4B50-900F-A8E23AEA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60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095361-C636-49FF-8DF3-584873D3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6A0D6F-5F90-487B-88F9-93997196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5E78E0A-8BB1-4163-B83F-D772F4061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577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2DB93A-3DE4-48F8-A407-EAE0291F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E24C61-3D7D-40DE-8C6D-388E4E5E5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21C30D-3767-4B83-9F7E-E3C2C0A2F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44CC7B-F305-4F87-94CE-CED01C7B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01312A-F726-4096-96F9-A29E7E105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D91DC7-E803-4CDB-9561-26D1F3BB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783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6BFD2-A538-40A5-8022-84565F0EB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AFB5D0-4865-4DAC-BD76-2DCF90A39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B93EA4-87D3-4070-962A-21FCD3C2B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13B266-9FB3-4A4A-B7F4-2093F873B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89B66C-8FC7-4142-BF41-88D624CA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0B87D6-8C9D-4DD0-BB25-269DB59F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33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A45D1C0-3760-46DA-BB52-8D3B88AB0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55A8C0-1C15-4BE3-873E-9AD1D34C2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7B3C8-1144-41D6-AA98-14B596504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EBD98-0467-4E80-9F24-77DF5FA37663}" type="datetimeFigureOut">
              <a:rPr lang="zh-CN" altLang="en-US" smtClean="0"/>
              <a:t>2024/6/4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4EC543-0939-4775-9141-908D68A6E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11595A-1CA5-494F-B6B7-108B59730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BFDCC-2CBA-4557-9071-763D4FFE5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12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Georgia" panose="02040502050405020303" pitchFamily="18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araview.org/en/latest/index.html" TargetMode="External"/><Relationship Id="rId2" Type="http://schemas.openxmlformats.org/officeDocument/2006/relationships/hyperlink" Target="https://www.paravie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pku.edu.cn/jxky/c099b1f4449843fbad6b0be5543b3289.htm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araview.org/" TargetMode="Externa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sidefx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2389B73-38EB-4FE3-9BA1-42EE023E3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1999" cy="2387600"/>
          </a:xfrm>
        </p:spPr>
        <p:txBody>
          <a:bodyPr/>
          <a:lstStyle/>
          <a:p>
            <a:r>
              <a:rPr lang="zh-CN" altLang="en-US" dirty="0"/>
              <a:t>仿真渲染软件</a:t>
            </a: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7C4938F9-CBAE-4DA0-AAD3-2E803F7A32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2024-6-4</a:t>
            </a:r>
          </a:p>
          <a:p>
            <a:r>
              <a:rPr lang="zh-CN" altLang="en-US" dirty="0"/>
              <a:t>幸京睿</a:t>
            </a:r>
            <a:r>
              <a:rPr lang="en-US" altLang="zh-CN" dirty="0"/>
              <a:t>  </a:t>
            </a:r>
            <a:r>
              <a:rPr lang="zh-CN" altLang="en-US" dirty="0"/>
              <a:t>北京大学</a:t>
            </a:r>
          </a:p>
        </p:txBody>
      </p:sp>
    </p:spTree>
    <p:extLst>
      <p:ext uri="{BB962C8B-B14F-4D97-AF65-F5344CB8AC3E}">
        <p14:creationId xmlns:p14="http://schemas.microsoft.com/office/powerpoint/2010/main" val="1549502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EFC08C-5429-4876-8169-0641BF6A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添加相机与光照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459C8C-460A-4BD6-9DE0-13761393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809" y="1614488"/>
            <a:ext cx="1750295" cy="19670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D4CC-042F-4329-BCCA-C69598A62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977" y="1614488"/>
            <a:ext cx="1791870" cy="196707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C1660F-0816-4BF9-83DE-91E0DA3FE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809" y="3714750"/>
            <a:ext cx="3647599" cy="2383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0E8D2CB-6E25-4A46-9AB4-313B8638E9B4}"/>
                  </a:ext>
                </a:extLst>
              </p:cNvPr>
              <p:cNvSpPr txBox="1"/>
              <p:nvPr/>
            </p:nvSpPr>
            <p:spPr>
              <a:xfrm>
                <a:off x="260316" y="1897461"/>
                <a:ext cx="168249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①场景视图右上角</a:t>
                </a:r>
                <a:endParaRPr lang="en-US" altLang="zh-CN" dirty="0"/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点击</a:t>
                </a:r>
                <a:r>
                  <a:rPr lang="en-US" altLang="zh-CN" dirty="0"/>
                  <a:t>No cam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选择</a:t>
                </a:r>
                <a:r>
                  <a:rPr lang="en-US" altLang="zh-CN" dirty="0"/>
                  <a:t>New Camera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0E8D2CB-6E25-4A46-9AB4-313B8638E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16" y="1897461"/>
                <a:ext cx="1682493" cy="1477328"/>
              </a:xfrm>
              <a:prstGeom prst="rect">
                <a:avLst/>
              </a:prstGeom>
              <a:blipFill>
                <a:blip r:embed="rId5"/>
                <a:stretch>
                  <a:fillRect l="-3261" t="-2058" b="-53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A0732AD8-A5A2-44F6-A571-C641B82BC45E}"/>
              </a:ext>
            </a:extLst>
          </p:cNvPr>
          <p:cNvSpPr txBox="1"/>
          <p:nvPr/>
        </p:nvSpPr>
        <p:spPr>
          <a:xfrm>
            <a:off x="5585847" y="2177437"/>
            <a:ext cx="1538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②勾选</a:t>
            </a:r>
            <a:endParaRPr lang="en-US" altLang="zh-CN" dirty="0"/>
          </a:p>
          <a:p>
            <a:r>
              <a:rPr lang="en-US" altLang="zh-CN" dirty="0"/>
              <a:t>Tie View To Camera/Light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B8DCA15-B94A-4EB0-B422-AFA645B1C4E1}"/>
              </a:ext>
            </a:extLst>
          </p:cNvPr>
          <p:cNvSpPr txBox="1"/>
          <p:nvPr/>
        </p:nvSpPr>
        <p:spPr>
          <a:xfrm>
            <a:off x="1562761" y="6098706"/>
            <a:ext cx="440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③手动调整一个合适的视角，再取消勾选</a:t>
            </a:r>
            <a:endParaRPr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D053036-3B9C-47CF-B1DB-7D9ACBF1C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3003" y="1921631"/>
            <a:ext cx="3937520" cy="3586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BF54FE6-5DAF-4821-AE35-4A7B239F9ED6}"/>
                  </a:ext>
                </a:extLst>
              </p:cNvPr>
              <p:cNvSpPr txBox="1"/>
              <p:nvPr/>
            </p:nvSpPr>
            <p:spPr>
              <a:xfrm>
                <a:off x="7159069" y="5507868"/>
                <a:ext cx="50053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④网络视图中</a:t>
                </a:r>
                <a:r>
                  <a:rPr lang="en-US" altLang="zh-CN" dirty="0"/>
                  <a:t>Tab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键入“</a:t>
                </a:r>
                <a:r>
                  <a:rPr lang="en-US" altLang="zh-CN" dirty="0"/>
                  <a:t>light</a:t>
                </a:r>
                <a:r>
                  <a:rPr lang="zh-CN" altLang="en-US" dirty="0"/>
                  <a:t>”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选择一种光源</a:t>
                </a:r>
                <a:endParaRPr lang="en-US" altLang="zh-CN" dirty="0"/>
              </a:p>
              <a:p>
                <a:pPr algn="ctr"/>
                <a:r>
                  <a:rPr lang="zh-CN" altLang="en-US" dirty="0"/>
                  <a:t>（如果需要，在参数视图中调整参数）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BF54FE6-5DAF-4821-AE35-4A7B239F9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069" y="5507868"/>
                <a:ext cx="5005387" cy="646331"/>
              </a:xfrm>
              <a:prstGeom prst="rect">
                <a:avLst/>
              </a:prstGeom>
              <a:blipFill>
                <a:blip r:embed="rId7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783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2120B-0C4C-43F1-BC03-BFA21D6B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Mantra </a:t>
            </a:r>
            <a:r>
              <a:rPr lang="zh-CN" altLang="en-US" dirty="0"/>
              <a:t>渲染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8CE38E-41DA-4066-BC58-24ECC274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944" y="747712"/>
            <a:ext cx="2190750" cy="560388"/>
          </a:xfrm>
        </p:spPr>
        <p:txBody>
          <a:bodyPr/>
          <a:lstStyle/>
          <a:p>
            <a:r>
              <a:rPr lang="zh-CN" altLang="en-US" dirty="0"/>
              <a:t>只支持</a:t>
            </a:r>
            <a:r>
              <a:rPr lang="en-US" altLang="zh-CN" dirty="0"/>
              <a:t>CPU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CDB356-0572-4058-9CDB-42C7C30D2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58"/>
          <a:stretch/>
        </p:blipFill>
        <p:spPr>
          <a:xfrm>
            <a:off x="601536" y="1690687"/>
            <a:ext cx="4162194" cy="327951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0C6F11D-AAF1-49CE-9049-71B0B57A672E}"/>
              </a:ext>
            </a:extLst>
          </p:cNvPr>
          <p:cNvSpPr txBox="1"/>
          <p:nvPr/>
        </p:nvSpPr>
        <p:spPr>
          <a:xfrm>
            <a:off x="1051476" y="4970200"/>
            <a:ext cx="326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①网络视图中切换到</a:t>
            </a:r>
            <a:r>
              <a:rPr lang="en-US" altLang="zh-CN" dirty="0"/>
              <a:t>out</a:t>
            </a:r>
            <a:r>
              <a:rPr lang="zh-CN" altLang="en-US" dirty="0"/>
              <a:t>标签</a:t>
            </a:r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FECA93F-9299-47CC-82BD-B8064C61F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553" y="1692299"/>
            <a:ext cx="2385100" cy="327951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5F20B13-CC72-4AB3-8D5F-A0DBF62657D8}"/>
              </a:ext>
            </a:extLst>
          </p:cNvPr>
          <p:cNvSpPr txBox="1"/>
          <p:nvPr/>
        </p:nvSpPr>
        <p:spPr>
          <a:xfrm>
            <a:off x="5102553" y="4970200"/>
            <a:ext cx="238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②添加</a:t>
            </a:r>
            <a:r>
              <a:rPr lang="en-US" altLang="zh-CN" dirty="0"/>
              <a:t>Mantra</a:t>
            </a:r>
            <a:r>
              <a:rPr lang="zh-CN" altLang="en-US" dirty="0"/>
              <a:t>模块</a:t>
            </a: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08BD17C-A516-47C4-905C-ECCC46BD8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2"/>
          <a:stretch/>
        </p:blipFill>
        <p:spPr>
          <a:xfrm>
            <a:off x="7826476" y="1690687"/>
            <a:ext cx="3753223" cy="6240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F362BE-D2C0-4D95-8496-A89E30722C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49"/>
          <a:stretch/>
        </p:blipFill>
        <p:spPr>
          <a:xfrm>
            <a:off x="7826475" y="2405049"/>
            <a:ext cx="3753223" cy="236469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55ACE20-C1E6-400E-B3C6-DC39AD39163B}"/>
              </a:ext>
            </a:extLst>
          </p:cNvPr>
          <p:cNvSpPr txBox="1"/>
          <p:nvPr/>
        </p:nvSpPr>
        <p:spPr>
          <a:xfrm>
            <a:off x="7826475" y="4837769"/>
            <a:ext cx="3753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③参数视图中修改输出路径、采样数等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14030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2120B-0C4C-43F1-BC03-BFA21D6B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Mantra </a:t>
            </a:r>
            <a:r>
              <a:rPr lang="zh-CN" altLang="en-US" dirty="0"/>
              <a:t>渲染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8CE38E-41DA-4066-BC58-24ECC274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944" y="747712"/>
            <a:ext cx="2190750" cy="560388"/>
          </a:xfrm>
        </p:spPr>
        <p:txBody>
          <a:bodyPr/>
          <a:lstStyle/>
          <a:p>
            <a:r>
              <a:rPr lang="zh-CN" altLang="en-US" dirty="0"/>
              <a:t>只支持</a:t>
            </a:r>
            <a:r>
              <a:rPr lang="en-US" altLang="zh-CN" dirty="0"/>
              <a:t>CPU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DE6C407-E46F-475B-82F3-68DEF8A8F4AD}"/>
                  </a:ext>
                </a:extLst>
              </p:cNvPr>
              <p:cNvSpPr txBox="1"/>
              <p:nvPr/>
            </p:nvSpPr>
            <p:spPr>
              <a:xfrm>
                <a:off x="700313" y="5750716"/>
                <a:ext cx="57941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④在场景视图中切换到</a:t>
                </a:r>
                <a:r>
                  <a:rPr lang="en-US" altLang="zh-CN" dirty="0"/>
                  <a:t>Render View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点击</a:t>
                </a:r>
                <a:r>
                  <a:rPr lang="en-US" altLang="zh-CN" dirty="0"/>
                  <a:t>Render</a:t>
                </a:r>
                <a:r>
                  <a:rPr lang="zh-CN" altLang="en-US" dirty="0"/>
                  <a:t>按钮</a:t>
                </a:r>
                <a:endParaRPr lang="en-US" altLang="zh-CN" dirty="0"/>
              </a:p>
              <a:p>
                <a:pPr algn="ctr"/>
                <a:r>
                  <a:rPr lang="zh-CN" altLang="en-US" dirty="0"/>
                  <a:t>下方可调整想预览的帧数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DE6C407-E46F-475B-82F3-68DEF8A8F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13" y="5750716"/>
                <a:ext cx="5794148" cy="646331"/>
              </a:xfrm>
              <a:prstGeom prst="rect">
                <a:avLst/>
              </a:prstGeom>
              <a:blipFill>
                <a:blip r:embed="rId2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>
            <a:extLst>
              <a:ext uri="{FF2B5EF4-FFF2-40B4-BE49-F238E27FC236}">
                <a16:creationId xmlns:a16="http://schemas.microsoft.com/office/drawing/2014/main" id="{89A6BE39-8253-4563-95E7-432D41330774}"/>
              </a:ext>
            </a:extLst>
          </p:cNvPr>
          <p:cNvGrpSpPr/>
          <p:nvPr/>
        </p:nvGrpSpPr>
        <p:grpSpPr>
          <a:xfrm>
            <a:off x="700314" y="1554952"/>
            <a:ext cx="5794147" cy="4195764"/>
            <a:chOff x="838199" y="1554952"/>
            <a:chExt cx="5794147" cy="419576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E23459B-2951-4D79-8AEE-96C64D63B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6" r="245"/>
            <a:stretch/>
          </p:blipFill>
          <p:spPr>
            <a:xfrm>
              <a:off x="838199" y="1554953"/>
              <a:ext cx="5794147" cy="4195763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5980597-A6ED-416D-AD21-DCA2E3675D05}"/>
                </a:ext>
              </a:extLst>
            </p:cNvPr>
            <p:cNvSpPr/>
            <p:nvPr/>
          </p:nvSpPr>
          <p:spPr>
            <a:xfrm>
              <a:off x="1478280" y="1554952"/>
              <a:ext cx="312420" cy="6191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A0B630D-A927-4517-9615-872485A0211A}"/>
                </a:ext>
              </a:extLst>
            </p:cNvPr>
            <p:cNvSpPr/>
            <p:nvPr/>
          </p:nvSpPr>
          <p:spPr>
            <a:xfrm>
              <a:off x="887017" y="1644250"/>
              <a:ext cx="240505" cy="7977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DB167E5-CC9F-408E-B617-2B0B88236607}"/>
                  </a:ext>
                </a:extLst>
              </p:cNvPr>
              <p:cNvSpPr txBox="1"/>
              <p:nvPr/>
            </p:nvSpPr>
            <p:spPr>
              <a:xfrm>
                <a:off x="6757618" y="5750715"/>
                <a:ext cx="50131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⑤选中网络视图中</a:t>
                </a:r>
                <a:r>
                  <a:rPr lang="en-US" altLang="zh-CN" dirty="0"/>
                  <a:t>out</a:t>
                </a:r>
                <a:r>
                  <a:rPr lang="zh-CN" altLang="en-US" dirty="0"/>
                  <a:t>标签下的</a:t>
                </a:r>
                <a:r>
                  <a:rPr lang="en-US" altLang="zh-CN" dirty="0"/>
                  <a:t>Mantra</a:t>
                </a:r>
                <a:r>
                  <a:rPr lang="zh-CN" altLang="en-US" dirty="0"/>
                  <a:t>节点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在参数视图中的</a:t>
                </a:r>
                <a:r>
                  <a:rPr lang="en-US" altLang="zh-CN" dirty="0"/>
                  <a:t>Images</a:t>
                </a:r>
                <a:r>
                  <a:rPr lang="zh-CN" altLang="en-US" dirty="0"/>
                  <a:t>标签下选定输出图片序列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调整</a:t>
                </a:r>
                <a:r>
                  <a:rPr lang="en-US" altLang="zh-CN" dirty="0"/>
                  <a:t>Valid Frame Range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点击</a:t>
                </a:r>
                <a:r>
                  <a:rPr lang="en-US" altLang="zh-CN" dirty="0"/>
                  <a:t>Render to Disk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DB167E5-CC9F-408E-B617-2B0B88236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618" y="5750715"/>
                <a:ext cx="5013128" cy="923330"/>
              </a:xfrm>
              <a:prstGeom prst="rect">
                <a:avLst/>
              </a:prstGeom>
              <a:blipFill>
                <a:blip r:embed="rId4"/>
                <a:stretch>
                  <a:fillRect l="-852" t="-3289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5F1BA47D-AFEF-46F9-B84E-F52BDEFB48EA}"/>
              </a:ext>
            </a:extLst>
          </p:cNvPr>
          <p:cNvGrpSpPr/>
          <p:nvPr/>
        </p:nvGrpSpPr>
        <p:grpSpPr>
          <a:xfrm>
            <a:off x="7113853" y="1554952"/>
            <a:ext cx="4300657" cy="4195763"/>
            <a:chOff x="6895503" y="1554952"/>
            <a:chExt cx="4300657" cy="419576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403502-13D1-44EA-B102-57A1A1235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5503" y="1554952"/>
              <a:ext cx="4300657" cy="4195763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5416B1EC-FA0B-4588-8913-79F829BE24FE}"/>
                </a:ext>
              </a:extLst>
            </p:cNvPr>
            <p:cNvSpPr/>
            <p:nvPr/>
          </p:nvSpPr>
          <p:spPr>
            <a:xfrm>
              <a:off x="7712791" y="2014057"/>
              <a:ext cx="559196" cy="1190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A50E820-A2C2-4C53-996D-795392F60AFD}"/>
                </a:ext>
              </a:extLst>
            </p:cNvPr>
            <p:cNvSpPr/>
            <p:nvPr/>
          </p:nvSpPr>
          <p:spPr>
            <a:xfrm>
              <a:off x="7236540" y="2943697"/>
              <a:ext cx="3850559" cy="1190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CA32434-426B-4789-BA95-A4030E7EB826}"/>
                </a:ext>
              </a:extLst>
            </p:cNvPr>
            <p:cNvSpPr/>
            <p:nvPr/>
          </p:nvSpPr>
          <p:spPr>
            <a:xfrm>
              <a:off x="7143750" y="2151375"/>
              <a:ext cx="1630363" cy="1190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0352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2120B-0C4C-43F1-BC03-BFA21D6B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Mantra </a:t>
            </a:r>
            <a:r>
              <a:rPr lang="zh-CN" altLang="en-US" dirty="0"/>
              <a:t>渲染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8CE38E-41DA-4066-BC58-24ECC274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944" y="747712"/>
            <a:ext cx="2190750" cy="560388"/>
          </a:xfrm>
        </p:spPr>
        <p:txBody>
          <a:bodyPr/>
          <a:lstStyle/>
          <a:p>
            <a:r>
              <a:rPr lang="zh-CN" altLang="en-US" dirty="0"/>
              <a:t>只支持</a:t>
            </a:r>
            <a:r>
              <a:rPr lang="en-US" altLang="zh-CN" dirty="0"/>
              <a:t>CPU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DB167E5-CC9F-408E-B617-2B0B88236607}"/>
              </a:ext>
            </a:extLst>
          </p:cNvPr>
          <p:cNvSpPr txBox="1"/>
          <p:nvPr/>
        </p:nvSpPr>
        <p:spPr>
          <a:xfrm>
            <a:off x="3454448" y="5750719"/>
            <a:ext cx="528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⑥使用</a:t>
            </a:r>
            <a:r>
              <a:rPr lang="en-US" altLang="zh-CN" dirty="0" err="1"/>
              <a:t>ffmpeg</a:t>
            </a:r>
            <a:r>
              <a:rPr lang="zh-CN" altLang="en-US" dirty="0"/>
              <a:t>等工具将导出的逐帧图片拼接成视频</a:t>
            </a:r>
            <a:endParaRPr lang="en-US" altLang="zh-CN" dirty="0"/>
          </a:p>
        </p:txBody>
      </p:sp>
      <p:pic>
        <p:nvPicPr>
          <p:cNvPr id="5" name="droplet_video">
            <a:hlinkClick r:id="" action="ppaction://media"/>
            <a:extLst>
              <a:ext uri="{FF2B5EF4-FFF2-40B4-BE49-F238E27FC236}">
                <a16:creationId xmlns:a16="http://schemas.microsoft.com/office/drawing/2014/main" id="{85728495-4BF6-4E57-9939-E8E124E30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7082" y="1690687"/>
            <a:ext cx="7217835" cy="40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25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2120B-0C4C-43F1-BC03-BFA21D6B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Karma </a:t>
            </a:r>
            <a:r>
              <a:rPr lang="zh-CN" altLang="en-US" dirty="0"/>
              <a:t>渲染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8CE38E-41DA-4066-BC58-24ECC274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944" y="747712"/>
            <a:ext cx="4005262" cy="560388"/>
          </a:xfrm>
        </p:spPr>
        <p:txBody>
          <a:bodyPr>
            <a:normAutofit/>
          </a:bodyPr>
          <a:lstStyle/>
          <a:p>
            <a:r>
              <a:rPr lang="zh-CN" altLang="en-US" dirty="0"/>
              <a:t>支持混合</a:t>
            </a:r>
            <a:r>
              <a:rPr lang="en-US" altLang="zh-CN" dirty="0"/>
              <a:t>CPU</a:t>
            </a:r>
            <a:r>
              <a:rPr lang="zh-CN" altLang="en-US" dirty="0"/>
              <a:t>和</a:t>
            </a:r>
            <a:r>
              <a:rPr lang="en-US" altLang="zh-CN" dirty="0"/>
              <a:t>GPU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EE8020-ABA1-485A-AD45-01667C357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" r="-1"/>
          <a:stretch/>
        </p:blipFill>
        <p:spPr>
          <a:xfrm>
            <a:off x="635181" y="1625371"/>
            <a:ext cx="3720807" cy="4238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783EBE2-236E-4F85-9B78-A065E1516B6B}"/>
                  </a:ext>
                </a:extLst>
              </p:cNvPr>
              <p:cNvSpPr txBox="1"/>
              <p:nvPr/>
            </p:nvSpPr>
            <p:spPr>
              <a:xfrm>
                <a:off x="635181" y="5863770"/>
                <a:ext cx="37208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①选项卡中点击</a:t>
                </a:r>
                <a:r>
                  <a:rPr lang="en-US" altLang="zh-CN" dirty="0"/>
                  <a:t>Build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选择</a:t>
                </a:r>
                <a:r>
                  <a:rPr lang="en-US" altLang="zh-CN" dirty="0"/>
                  <a:t>Solaris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783EBE2-236E-4F85-9B78-A065E1516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81" y="5863770"/>
                <a:ext cx="3720807" cy="369332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4AF775A2-05B4-4674-A53D-F3F6CC5F5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47" y="2129119"/>
            <a:ext cx="3370540" cy="321939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BE58CC3-99D9-4C1E-A3C7-C2A436754E5E}"/>
              </a:ext>
            </a:extLst>
          </p:cNvPr>
          <p:cNvSpPr txBox="1"/>
          <p:nvPr/>
        </p:nvSpPr>
        <p:spPr>
          <a:xfrm>
            <a:off x="4318599" y="5863770"/>
            <a:ext cx="372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②网络视图中切换到</a:t>
            </a:r>
            <a:r>
              <a:rPr lang="en-US" altLang="zh-CN" dirty="0"/>
              <a:t>stage</a:t>
            </a:r>
            <a:r>
              <a:rPr lang="zh-CN" altLang="en-US" dirty="0"/>
              <a:t>标签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B22AD9A-2DCB-43AE-9A91-5639565DE502}"/>
                  </a:ext>
                </a:extLst>
              </p:cNvPr>
              <p:cNvSpPr txBox="1"/>
              <p:nvPr/>
            </p:nvSpPr>
            <p:spPr>
              <a:xfrm>
                <a:off x="7872598" y="5863770"/>
                <a:ext cx="41352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③插入</a:t>
                </a:r>
                <a:r>
                  <a:rPr lang="en-US" altLang="zh-CN" dirty="0"/>
                  <a:t>Scene Import</a:t>
                </a:r>
                <a:r>
                  <a:rPr lang="zh-CN" altLang="en-US" dirty="0"/>
                  <a:t>模块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b="0" dirty="0"/>
                  <a:t>修改参数视图中的</a:t>
                </a:r>
                <a:r>
                  <a:rPr lang="en-US" altLang="zh-CN" b="0" dirty="0"/>
                  <a:t>Objects</a:t>
                </a:r>
                <a:r>
                  <a:rPr lang="zh-CN" altLang="en-US" b="0" dirty="0"/>
                  <a:t>以导入所有的对象</a:t>
                </a:r>
                <a:endParaRPr lang="en-US" altLang="zh-CN" b="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5B22AD9A-2DCB-43AE-9A91-5639565DE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2598" y="5863770"/>
                <a:ext cx="4135274" cy="646331"/>
              </a:xfrm>
              <a:prstGeom prst="rect">
                <a:avLst/>
              </a:prstGeom>
              <a:blipFill>
                <a:blip r:embed="rId5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>
            <a:extLst>
              <a:ext uri="{FF2B5EF4-FFF2-40B4-BE49-F238E27FC236}">
                <a16:creationId xmlns:a16="http://schemas.microsoft.com/office/drawing/2014/main" id="{A0B76836-0259-4DD4-8E8E-D24F0471E894}"/>
              </a:ext>
            </a:extLst>
          </p:cNvPr>
          <p:cNvGrpSpPr/>
          <p:nvPr/>
        </p:nvGrpSpPr>
        <p:grpSpPr>
          <a:xfrm>
            <a:off x="8260246" y="435428"/>
            <a:ext cx="3359979" cy="5428342"/>
            <a:chOff x="8260246" y="435428"/>
            <a:chExt cx="3359979" cy="542834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C66785C-D682-4825-A3B8-E4108EFCB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60246" y="435428"/>
              <a:ext cx="3359979" cy="5428342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49695FC-E00E-452B-92F8-CBFC3E237F2A}"/>
                </a:ext>
              </a:extLst>
            </p:cNvPr>
            <p:cNvSpPr/>
            <p:nvPr/>
          </p:nvSpPr>
          <p:spPr>
            <a:xfrm>
              <a:off x="8935959" y="1694315"/>
              <a:ext cx="2605959" cy="11906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9324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2120B-0C4C-43F1-BC03-BFA21D6B2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Karma </a:t>
            </a:r>
            <a:r>
              <a:rPr lang="zh-CN" altLang="en-US" dirty="0"/>
              <a:t>渲染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8CE38E-41DA-4066-BC58-24ECC274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944" y="747712"/>
            <a:ext cx="4005262" cy="560388"/>
          </a:xfrm>
        </p:spPr>
        <p:txBody>
          <a:bodyPr>
            <a:normAutofit/>
          </a:bodyPr>
          <a:lstStyle/>
          <a:p>
            <a:r>
              <a:rPr lang="zh-CN" altLang="en-US" dirty="0"/>
              <a:t>支持混合</a:t>
            </a:r>
            <a:r>
              <a:rPr lang="en-US" altLang="zh-CN" dirty="0"/>
              <a:t>CPU</a:t>
            </a:r>
            <a:r>
              <a:rPr lang="zh-CN" altLang="en-US" dirty="0"/>
              <a:t>和</a:t>
            </a:r>
            <a:r>
              <a:rPr lang="en-US" altLang="zh-CN" dirty="0"/>
              <a:t>GPU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2BDCE9-C91C-46EB-9F39-44E42F518546}"/>
                  </a:ext>
                </a:extLst>
              </p:cNvPr>
              <p:cNvSpPr txBox="1"/>
              <p:nvPr/>
            </p:nvSpPr>
            <p:spPr>
              <a:xfrm>
                <a:off x="26857" y="4969621"/>
                <a:ext cx="37316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④插入</a:t>
                </a:r>
                <a:r>
                  <a:rPr lang="en-US" altLang="zh-CN" dirty="0"/>
                  <a:t>Karma</a:t>
                </a:r>
                <a:r>
                  <a:rPr lang="zh-CN" altLang="en-US" dirty="0"/>
                  <a:t>模块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将</a:t>
                </a:r>
                <a:r>
                  <a:rPr lang="en-US" altLang="zh-CN" dirty="0"/>
                  <a:t>Scene import</a:t>
                </a:r>
                <a:r>
                  <a:rPr lang="zh-CN" altLang="en-US" dirty="0"/>
                  <a:t>的输出连到</a:t>
                </a:r>
                <a:r>
                  <a:rPr lang="en-US" altLang="zh-CN" dirty="0"/>
                  <a:t>Karma</a:t>
                </a:r>
                <a:r>
                  <a:rPr lang="zh-CN" altLang="en-US" dirty="0"/>
                  <a:t>的第一个输入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2BDCE9-C91C-46EB-9F39-44E42F518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7" y="4969621"/>
                <a:ext cx="3731656" cy="646331"/>
              </a:xfrm>
              <a:prstGeom prst="rect">
                <a:avLst/>
              </a:prstGeom>
              <a:blipFill>
                <a:blip r:embed="rId3"/>
                <a:stretch>
                  <a:fillRect l="-816" t="-4717" r="-653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EE6047D2-C6D2-4C1C-B953-FB06A5FD3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29" y="1888378"/>
            <a:ext cx="3371712" cy="30812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868B905-D058-4ECB-828C-9B5411C948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947"/>
          <a:stretch/>
        </p:blipFill>
        <p:spPr>
          <a:xfrm>
            <a:off x="3837599" y="2134360"/>
            <a:ext cx="4176599" cy="2589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DDE2A27-9D1E-4840-8407-C938103C556F}"/>
                  </a:ext>
                </a:extLst>
              </p:cNvPr>
              <p:cNvSpPr txBox="1"/>
              <p:nvPr/>
            </p:nvSpPr>
            <p:spPr>
              <a:xfrm>
                <a:off x="3837599" y="4969622"/>
                <a:ext cx="41765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⑤选中</a:t>
                </a:r>
                <a:r>
                  <a:rPr lang="en-US" altLang="zh-CN" dirty="0"/>
                  <a:t>Karma Render Settings</a:t>
                </a:r>
                <a:r>
                  <a:rPr lang="zh-CN" altLang="en-US" dirty="0"/>
                  <a:t>模块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在参数视图中修改输出路径、采样率等</a:t>
                </a:r>
                <a:endParaRPr lang="en-US" altLang="zh-CN" dirty="0"/>
              </a:p>
              <a:p>
                <a:pPr algn="ctr"/>
                <a:r>
                  <a:rPr lang="zh-CN" altLang="en-US" dirty="0"/>
                  <a:t>（注意</a:t>
                </a:r>
                <a:r>
                  <a:rPr lang="en-US" altLang="zh-CN" dirty="0"/>
                  <a:t>Rendering Engine</a:t>
                </a:r>
                <a:r>
                  <a:rPr lang="zh-CN" altLang="en-US" dirty="0"/>
                  <a:t>选成</a:t>
                </a:r>
                <a:r>
                  <a:rPr lang="en-US" altLang="zh-CN" dirty="0"/>
                  <a:t>XPU Engine</a:t>
                </a:r>
                <a:r>
                  <a:rPr lang="zh-CN" altLang="en-US" dirty="0"/>
                  <a:t>才能进行</a:t>
                </a:r>
                <a:r>
                  <a:rPr lang="en-US" altLang="zh-CN" dirty="0"/>
                  <a:t>CPU</a:t>
                </a:r>
                <a:r>
                  <a:rPr lang="zh-CN" altLang="en-US" dirty="0"/>
                  <a:t>与</a:t>
                </a:r>
                <a:r>
                  <a:rPr lang="en-US" altLang="zh-CN" dirty="0"/>
                  <a:t>GPU</a:t>
                </a:r>
                <a:r>
                  <a:rPr lang="zh-CN" altLang="en-US" dirty="0"/>
                  <a:t>混合渲染）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DDE2A27-9D1E-4840-8407-C938103C55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599" y="4969622"/>
                <a:ext cx="4176599" cy="1200329"/>
              </a:xfrm>
              <a:prstGeom prst="rect">
                <a:avLst/>
              </a:prstGeom>
              <a:blipFill>
                <a:blip r:embed="rId6"/>
                <a:stretch>
                  <a:fillRect t="-2538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0EC0EA9-BACB-4E0B-81BB-748146AC66A9}"/>
                  </a:ext>
                </a:extLst>
              </p:cNvPr>
              <p:cNvSpPr txBox="1"/>
              <p:nvPr/>
            </p:nvSpPr>
            <p:spPr>
              <a:xfrm>
                <a:off x="8273256" y="4969621"/>
                <a:ext cx="373132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⑥选中</a:t>
                </a:r>
                <a:r>
                  <a:rPr lang="en-US" altLang="zh-CN" dirty="0"/>
                  <a:t>Karma</a:t>
                </a:r>
                <a:r>
                  <a:rPr lang="zh-CN" altLang="en-US" dirty="0"/>
                  <a:t>模块下的</a:t>
                </a:r>
                <a:r>
                  <a:rPr lang="en-US" altLang="zh-CN" dirty="0"/>
                  <a:t>USD Render ROP </a:t>
                </a:r>
                <a:r>
                  <a:rPr lang="zh-CN" altLang="en-US" dirty="0"/>
                  <a:t>模块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点击参数视图中的</a:t>
                </a:r>
                <a:r>
                  <a:rPr lang="en-US" altLang="zh-CN" dirty="0"/>
                  <a:t>Render to Disk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0EC0EA9-BACB-4E0B-81BB-748146AC6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256" y="4969621"/>
                <a:ext cx="3731322" cy="923330"/>
              </a:xfrm>
              <a:prstGeom prst="rect">
                <a:avLst/>
              </a:prstGeom>
              <a:blipFill>
                <a:blip r:embed="rId7"/>
                <a:stretch>
                  <a:fillRect t="-3289" r="-1144"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>
            <a:extLst>
              <a:ext uri="{FF2B5EF4-FFF2-40B4-BE49-F238E27FC236}">
                <a16:creationId xmlns:a16="http://schemas.microsoft.com/office/drawing/2014/main" id="{578B59FB-59F3-4496-96A4-741FF909D226}"/>
              </a:ext>
            </a:extLst>
          </p:cNvPr>
          <p:cNvGrpSpPr/>
          <p:nvPr/>
        </p:nvGrpSpPr>
        <p:grpSpPr>
          <a:xfrm>
            <a:off x="8273256" y="2497107"/>
            <a:ext cx="3731322" cy="1863786"/>
            <a:chOff x="8273256" y="2497107"/>
            <a:chExt cx="3731322" cy="186378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4A46262-5B9D-474B-BC90-9A93B7C6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3256" y="2497107"/>
              <a:ext cx="3731322" cy="1863786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A4C42BFE-99B0-497E-BC68-163B36DA5025}"/>
                </a:ext>
              </a:extLst>
            </p:cNvPr>
            <p:cNvSpPr/>
            <p:nvPr/>
          </p:nvSpPr>
          <p:spPr>
            <a:xfrm>
              <a:off x="9141620" y="2690813"/>
              <a:ext cx="595311" cy="12858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476A3B3E-01B6-4727-A175-5FC484F6ECAD}"/>
              </a:ext>
            </a:extLst>
          </p:cNvPr>
          <p:cNvSpPr txBox="1"/>
          <p:nvPr/>
        </p:nvSpPr>
        <p:spPr>
          <a:xfrm>
            <a:off x="8207829" y="6488668"/>
            <a:ext cx="398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/>
              <a:t>注：</a:t>
            </a:r>
            <a:r>
              <a:rPr lang="en-US" altLang="zh-CN" b="1" dirty="0"/>
              <a:t>Karma</a:t>
            </a:r>
            <a:r>
              <a:rPr lang="zh-CN" altLang="en-US" b="1" dirty="0"/>
              <a:t>可能不支持所有的属性。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2413490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DD09C28-BF82-4F92-A4F5-1D60B321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ParaView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403811-D941-417B-B833-D5B760642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速度场体数据可视化</a:t>
            </a:r>
          </a:p>
        </p:txBody>
      </p:sp>
    </p:spTree>
    <p:extLst>
      <p:ext uri="{BB962C8B-B14F-4D97-AF65-F5344CB8AC3E}">
        <p14:creationId xmlns:p14="http://schemas.microsoft.com/office/powerpoint/2010/main" val="163709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879AE8-F4E6-494C-A6AE-996A5118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ParaView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CF9312-C818-499F-A056-0381F2CF7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825625"/>
            <a:ext cx="5562600" cy="4351338"/>
          </a:xfrm>
        </p:spPr>
        <p:txBody>
          <a:bodyPr/>
          <a:lstStyle/>
          <a:p>
            <a:r>
              <a:rPr lang="zh-CN" altLang="en-US" dirty="0"/>
              <a:t>开源的可视化工具</a:t>
            </a:r>
            <a:endParaRPr lang="en-US" altLang="zh-CN" dirty="0"/>
          </a:p>
          <a:p>
            <a:r>
              <a:rPr lang="zh-CN" altLang="en-US" dirty="0"/>
              <a:t>官网：</a:t>
            </a:r>
            <a:r>
              <a:rPr lang="en-US" altLang="zh-CN" dirty="0">
                <a:hlinkClick r:id="rId2"/>
              </a:rPr>
              <a:t>https://www.paraview.org/</a:t>
            </a:r>
            <a:endParaRPr lang="en-US" altLang="zh-CN" dirty="0"/>
          </a:p>
          <a:p>
            <a:r>
              <a:rPr lang="zh-CN" altLang="en-US" dirty="0"/>
              <a:t>文档：</a:t>
            </a:r>
            <a:r>
              <a:rPr lang="en-US" altLang="zh-CN" dirty="0">
                <a:hlinkClick r:id="rId3"/>
              </a:rPr>
              <a:t>https://docs.paraview.org/en/latest/index.html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3787594-F7B4-48F3-A25C-4AA7FAFD7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96571"/>
            <a:ext cx="4250670" cy="49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1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5EE6F-794B-4996-9E6B-941F935F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体数据可视化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4A8F5C-C641-48A7-BE46-3C77BFB9A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体数据 </a:t>
            </a:r>
            <a:r>
              <a:rPr lang="en-US" altLang="zh-CN" dirty="0"/>
              <a:t>(Volume Data)</a:t>
            </a:r>
            <a:r>
              <a:rPr lang="zh-CN" altLang="en-US" dirty="0"/>
              <a:t>：三维场，一般用网格表示</a:t>
            </a:r>
            <a:endParaRPr lang="en-US" altLang="zh-CN" dirty="0"/>
          </a:p>
          <a:p>
            <a:pPr lvl="1"/>
            <a:r>
              <a:rPr lang="zh-CN" altLang="en-US" dirty="0"/>
              <a:t>体素 </a:t>
            </a:r>
            <a:r>
              <a:rPr lang="en-US" altLang="zh-CN" dirty="0"/>
              <a:t>(Voxel)</a:t>
            </a:r>
            <a:r>
              <a:rPr lang="zh-CN" altLang="en-US" dirty="0"/>
              <a:t>：网格中的一个格点，“三维的像素”</a:t>
            </a:r>
            <a:endParaRPr lang="en-US" altLang="zh-CN" dirty="0"/>
          </a:p>
          <a:p>
            <a:r>
              <a:rPr lang="zh-CN" altLang="en-US" dirty="0"/>
              <a:t>常用方法</a:t>
            </a:r>
            <a:endParaRPr lang="en-US" altLang="zh-CN" dirty="0"/>
          </a:p>
          <a:p>
            <a:pPr lvl="1"/>
            <a:r>
              <a:rPr lang="zh-CN" altLang="en-US" dirty="0"/>
              <a:t>体渲染 </a:t>
            </a:r>
            <a:r>
              <a:rPr lang="en-US" altLang="zh-CN" dirty="0"/>
              <a:t>(Volume Rendering)</a:t>
            </a:r>
          </a:p>
          <a:p>
            <a:pPr lvl="1"/>
            <a:r>
              <a:rPr lang="zh-CN" altLang="en-US" dirty="0"/>
              <a:t>等值面提取 </a:t>
            </a:r>
            <a:r>
              <a:rPr lang="en-US" altLang="zh-CN" dirty="0"/>
              <a:t>(</a:t>
            </a:r>
            <a:r>
              <a:rPr lang="en-US" altLang="zh-CN" dirty="0" err="1"/>
              <a:t>Isosurface</a:t>
            </a:r>
            <a:r>
              <a:rPr lang="en-US" altLang="zh-CN" dirty="0"/>
              <a:t> Extraction)</a:t>
            </a:r>
          </a:p>
          <a:p>
            <a:pPr lvl="1"/>
            <a:r>
              <a:rPr lang="zh-CN" altLang="en-US" dirty="0"/>
              <a:t>切片可视化 </a:t>
            </a:r>
            <a:r>
              <a:rPr lang="en-US" altLang="zh-CN" dirty="0"/>
              <a:t>(Slice Visualization)</a:t>
            </a:r>
          </a:p>
          <a:p>
            <a:r>
              <a:rPr lang="zh-CN" altLang="en-US" dirty="0"/>
              <a:t>图形学之外的应用</a:t>
            </a:r>
            <a:endParaRPr lang="en-US" altLang="zh-CN" dirty="0"/>
          </a:p>
          <a:p>
            <a:pPr lvl="1"/>
            <a:r>
              <a:rPr lang="zh-CN" altLang="en-US" dirty="0"/>
              <a:t>医学成像</a:t>
            </a:r>
            <a:endParaRPr lang="en-US" altLang="zh-CN" dirty="0"/>
          </a:p>
          <a:p>
            <a:pPr lvl="1"/>
            <a:r>
              <a:rPr lang="zh-CN" altLang="en-US" dirty="0"/>
              <a:t>工程设计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EB2099-7C0C-485A-99D8-737CC7A1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3" y="3429000"/>
            <a:ext cx="2796543" cy="21240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1979CDD-1717-474E-9537-777400F4A997}"/>
              </a:ext>
            </a:extLst>
          </p:cNvPr>
          <p:cNvSpPr txBox="1"/>
          <p:nvPr/>
        </p:nvSpPr>
        <p:spPr>
          <a:xfrm>
            <a:off x="6161313" y="5553074"/>
            <a:ext cx="279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图片来源：</a:t>
            </a:r>
            <a:r>
              <a:rPr lang="zh-CN" altLang="en-US" dirty="0">
                <a:hlinkClick r:id="rId3"/>
              </a:rPr>
              <a:t>北大新闻网</a:t>
            </a:r>
            <a:endParaRPr lang="en-US" altLang="zh-CN" dirty="0"/>
          </a:p>
        </p:txBody>
      </p:sp>
      <p:pic>
        <p:nvPicPr>
          <p:cNvPr id="1028" name="Picture 4" descr="https://www.paraview.org/wp-content/uploads/2022/10/Soft-Matter-cover-ARTWORK.jpg">
            <a:extLst>
              <a:ext uri="{FF2B5EF4-FFF2-40B4-BE49-F238E27FC236}">
                <a16:creationId xmlns:a16="http://schemas.microsoft.com/office/drawing/2014/main" id="{D79E35BA-4118-4130-869E-2F8D91DC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857" y="3429000"/>
            <a:ext cx="2871925" cy="21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B5952AF-2E64-4CFF-A7BA-C4AB66F10C15}"/>
              </a:ext>
            </a:extLst>
          </p:cNvPr>
          <p:cNvSpPr txBox="1"/>
          <p:nvPr/>
        </p:nvSpPr>
        <p:spPr>
          <a:xfrm>
            <a:off x="9020857" y="5553074"/>
            <a:ext cx="287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图片来源：</a:t>
            </a:r>
            <a:r>
              <a:rPr lang="en-US" altLang="zh-CN" dirty="0" err="1">
                <a:hlinkClick r:id="rId5"/>
              </a:rPr>
              <a:t>ParaView</a:t>
            </a:r>
            <a:r>
              <a:rPr lang="zh-CN" altLang="en-US" dirty="0">
                <a:hlinkClick r:id="rId5"/>
              </a:rPr>
              <a:t>官网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49481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3A3730-504B-4BBE-B4E8-5F6A4099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体数据转换至 </a:t>
            </a:r>
            <a:r>
              <a:rPr lang="en-US" altLang="zh-CN" dirty="0" err="1"/>
              <a:t>vti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E2E8A57-4807-40DA-ADAB-5D217F839B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3397"/>
                <a:ext cx="10515600" cy="2246768"/>
              </a:xfrm>
            </p:spPr>
            <p:txBody>
              <a:bodyPr/>
              <a:lstStyle/>
              <a:p>
                <a:r>
                  <a:rPr lang="zh-CN" altLang="en-US" dirty="0"/>
                  <a:t>使用</a:t>
                </a:r>
                <a:r>
                  <a:rPr lang="en-US" altLang="zh-CN" dirty="0"/>
                  <a:t> python </a:t>
                </a:r>
                <a:r>
                  <a:rPr lang="zh-CN" altLang="en-US" dirty="0"/>
                  <a:t>中的 </a:t>
                </a:r>
                <a:r>
                  <a:rPr lang="en-US" altLang="zh-CN" dirty="0" err="1"/>
                  <a:t>vtk</a:t>
                </a:r>
                <a:r>
                  <a:rPr lang="en-US" altLang="zh-CN" dirty="0"/>
                  <a:t> </a:t>
                </a:r>
                <a:r>
                  <a:rPr lang="zh-CN" altLang="en-US" dirty="0"/>
                  <a:t>包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体数据存在 </a:t>
                </a:r>
                <a:r>
                  <a:rPr lang="en-US" altLang="zh-CN" dirty="0" err="1"/>
                  <a:t>numpy</a:t>
                </a:r>
                <a:r>
                  <a:rPr lang="en-US" altLang="zh-CN" dirty="0"/>
                  <a:t> </a:t>
                </a:r>
                <a:r>
                  <a:rPr lang="zh-CN" altLang="en-US" dirty="0"/>
                  <a:t>数组 </a:t>
                </a:r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V_np</a:t>
                </a:r>
                <a:r>
                  <a:rPr lang="en-US" altLang="zh-CN" dirty="0"/>
                  <a:t> </a:t>
                </a:r>
                <a:r>
                  <a:rPr lang="zh-CN" altLang="en-US" dirty="0"/>
                  <a:t>中 </a:t>
                </a:r>
                <a:r>
                  <a:rPr lang="en-US" altLang="zh-CN" dirty="0"/>
                  <a:t>(</a:t>
                </a:r>
                <a:r>
                  <a:rPr lang="zh-CN" altLang="en-US" dirty="0"/>
                  <a:t>一个三维数组，如涡量大小</a:t>
                </a:r>
                <a:r>
                  <a:rPr lang="en-US" altLang="zh-CN" dirty="0"/>
                  <a:t>)</a:t>
                </a:r>
              </a:p>
              <a:p>
                <a:pPr lvl="1"/>
                <a:r>
                  <a:rPr lang="zh-CN" altLang="en-US" dirty="0"/>
                  <a:t>坐标范围</a:t>
                </a:r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x_min</a:t>
                </a:r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x_max</a:t>
                </a:r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y_min</a:t>
                </a:r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y_max</a:t>
                </a:r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z_min</a:t>
                </a:r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, </a:t>
                </a:r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z_max</a:t>
                </a:r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分辨率 </a:t>
                </a:r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x_N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y_N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altLang="zh-CN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z_N</a:t>
                </a:r>
                <a:endParaRPr lang="en-US" altLang="zh-CN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lvl="1"/>
                <a:r>
                  <a:rPr lang="zh-CN" altLang="en-US" dirty="0"/>
                  <a:t>存储到 </a:t>
                </a:r>
                <a:r>
                  <a:rPr lang="en-US" altLang="zh-CN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filename</a:t>
                </a:r>
                <a:r>
                  <a:rPr lang="en-US" altLang="zh-CN" dirty="0"/>
                  <a:t> </a:t>
                </a:r>
                <a:r>
                  <a:rPr lang="zh-CN" altLang="en-US" dirty="0"/>
                  <a:t>文件中 </a:t>
                </a:r>
                <a:r>
                  <a:rPr lang="en-US" altLang="zh-CN" dirty="0"/>
                  <a:t>(</a:t>
                </a:r>
                <a:r>
                  <a:rPr lang="zh-CN" altLang="en-US" dirty="0"/>
                  <a:t>后缀名为 </a:t>
                </a:r>
                <a:r>
                  <a:rPr lang="en-US" altLang="zh-CN" dirty="0" err="1"/>
                  <a:t>vti</a:t>
                </a:r>
                <a:r>
                  <a:rPr lang="en-US" altLang="zh-CN" dirty="0"/>
                  <a:t>)</a:t>
                </a:r>
                <a:endParaRPr lang="en-US" altLang="zh-CN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0E2E8A57-4807-40DA-ADAB-5D217F839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3397"/>
                <a:ext cx="10515600" cy="2246768"/>
              </a:xfrm>
              <a:blipFill>
                <a:blip r:embed="rId2"/>
                <a:stretch>
                  <a:fillRect l="-1043" t="-3794" b="-62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0FC58D47-F32E-4A58-A30E-C20C4210FE66}"/>
              </a:ext>
            </a:extLst>
          </p:cNvPr>
          <p:cNvSpPr txBox="1"/>
          <p:nvPr/>
        </p:nvSpPr>
        <p:spPr>
          <a:xfrm>
            <a:off x="1240971" y="3840165"/>
            <a:ext cx="9710057" cy="267765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</a:t>
            </a:r>
            <a:endParaRPr lang="en-US" altLang="zh-CN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altLang="zh-CN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vtk_data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vtk.vtkImageData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vtk_data.SetDimensions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V_np.shape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vtk_data.SetOrigin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x_min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y_min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z_min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vtk_data.SetSpacing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x_max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x_min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/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x_N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y_max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y_min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/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y_N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z_max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z_min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/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z_N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vtk_data.GetPointData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().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SetScalars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vtk_np.numpy_to_vtk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V_np.ravel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(order='F'), deep=True))</a:t>
            </a:r>
          </a:p>
          <a:p>
            <a:endParaRPr lang="en-US" altLang="zh-CN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writer = 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vtk.vtkXMLImageDataWriter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writer.SetFileName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(filename)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writer.SetInputData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vtk_data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altLang="zh-CN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writer.Write</a:t>
            </a:r>
            <a:r>
              <a:rPr lang="en-US" altLang="zh-CN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zh-CN" alt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73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18F69B-FE45-4786-A5C0-BFF8EAC6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何时使用？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BEFA40-441C-41F0-8C89-D35581882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38956"/>
          </a:xfrm>
        </p:spPr>
        <p:txBody>
          <a:bodyPr/>
          <a:lstStyle/>
          <a:p>
            <a:r>
              <a:rPr lang="zh-CN" altLang="en-US" dirty="0"/>
              <a:t>在科研进行到调试结果的过程时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80FC9FC-970B-42F5-8EF9-9FF702C3599F}"/>
              </a:ext>
            </a:extLst>
          </p:cNvPr>
          <p:cNvSpPr txBox="1"/>
          <p:nvPr/>
        </p:nvSpPr>
        <p:spPr>
          <a:xfrm>
            <a:off x="1866414" y="3662423"/>
            <a:ext cx="1872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算法生成</a:t>
            </a:r>
            <a:r>
              <a:rPr lang="en-US" altLang="zh-CN" sz="2400" dirty="0"/>
              <a:t>3D</a:t>
            </a:r>
            <a:r>
              <a:rPr lang="zh-CN" altLang="en-US" sz="2400" dirty="0"/>
              <a:t>模型（序列）</a:t>
            </a:r>
            <a:endParaRPr lang="en-US" altLang="zh-CN" sz="2400" dirty="0"/>
          </a:p>
        </p:txBody>
      </p:sp>
      <p:sp>
        <p:nvSpPr>
          <p:cNvPr id="11" name="弧形 10">
            <a:extLst>
              <a:ext uri="{FF2B5EF4-FFF2-40B4-BE49-F238E27FC236}">
                <a16:creationId xmlns:a16="http://schemas.microsoft.com/office/drawing/2014/main" id="{0FD17E65-652A-4B97-8AC4-A5E13DD6B0B4}"/>
              </a:ext>
            </a:extLst>
          </p:cNvPr>
          <p:cNvSpPr/>
          <p:nvPr/>
        </p:nvSpPr>
        <p:spPr>
          <a:xfrm rot="18792797">
            <a:off x="3519288" y="3603810"/>
            <a:ext cx="2220685" cy="2220685"/>
          </a:xfrm>
          <a:prstGeom prst="arc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弧形 11">
            <a:extLst>
              <a:ext uri="{FF2B5EF4-FFF2-40B4-BE49-F238E27FC236}">
                <a16:creationId xmlns:a16="http://schemas.microsoft.com/office/drawing/2014/main" id="{21434E77-2A9A-4149-B93B-BA38A5F69F1D}"/>
              </a:ext>
            </a:extLst>
          </p:cNvPr>
          <p:cNvSpPr/>
          <p:nvPr/>
        </p:nvSpPr>
        <p:spPr>
          <a:xfrm rot="8151055">
            <a:off x="3519878" y="2388453"/>
            <a:ext cx="2220685" cy="2220685"/>
          </a:xfrm>
          <a:prstGeom prst="arc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FC6A2B2-A5C1-4075-AB7E-5167D74E0820}"/>
              </a:ext>
            </a:extLst>
          </p:cNvPr>
          <p:cNvSpPr txBox="1"/>
          <p:nvPr/>
        </p:nvSpPr>
        <p:spPr>
          <a:xfrm>
            <a:off x="5514902" y="3847088"/>
            <a:ext cx="144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预览结果</a:t>
            </a:r>
            <a:endParaRPr lang="en-US" altLang="zh-CN" sz="2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BB9A5D9-7786-4EBA-998B-4348721B638C}"/>
              </a:ext>
            </a:extLst>
          </p:cNvPr>
          <p:cNvSpPr txBox="1"/>
          <p:nvPr/>
        </p:nvSpPr>
        <p:spPr>
          <a:xfrm>
            <a:off x="8003248" y="3847087"/>
            <a:ext cx="144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渲染结果</a:t>
            </a:r>
            <a:endParaRPr lang="en-US" altLang="zh-CN" sz="2400" dirty="0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E66C256-48BB-44F1-9E0D-0574EB2BCE48}"/>
              </a:ext>
            </a:extLst>
          </p:cNvPr>
          <p:cNvCxnSpPr>
            <a:stCxn id="13" idx="3"/>
            <a:endCxn id="14" idx="1"/>
          </p:cNvCxnSpPr>
          <p:nvPr/>
        </p:nvCxnSpPr>
        <p:spPr>
          <a:xfrm flipV="1">
            <a:off x="6961735" y="4077920"/>
            <a:ext cx="1041513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50511071-7A9E-4C2B-9ED2-0B85A70CBAF1}"/>
              </a:ext>
            </a:extLst>
          </p:cNvPr>
          <p:cNvSpPr txBox="1"/>
          <p:nvPr/>
        </p:nvSpPr>
        <p:spPr>
          <a:xfrm>
            <a:off x="4058531" y="3037130"/>
            <a:ext cx="1142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可视化</a:t>
            </a:r>
            <a:endParaRPr lang="en-US" altLang="zh-CN" sz="2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1A03BD4-25CD-4EF0-B32D-AB7246602D0C}"/>
              </a:ext>
            </a:extLst>
          </p:cNvPr>
          <p:cNvSpPr txBox="1"/>
          <p:nvPr/>
        </p:nvSpPr>
        <p:spPr>
          <a:xfrm>
            <a:off x="4058531" y="4714152"/>
            <a:ext cx="1142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调试</a:t>
            </a:r>
            <a:endParaRPr lang="en-US" altLang="zh-CN" sz="240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38F2083-9FE9-427E-87EA-35957E5B1D65}"/>
              </a:ext>
            </a:extLst>
          </p:cNvPr>
          <p:cNvSpPr txBox="1"/>
          <p:nvPr/>
        </p:nvSpPr>
        <p:spPr>
          <a:xfrm>
            <a:off x="6911393" y="3616254"/>
            <a:ext cx="1142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渲染</a:t>
            </a:r>
            <a:endParaRPr lang="en-US" altLang="zh-CN" sz="24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24EE31B-3286-425C-AF58-FEAAB6202E4A}"/>
              </a:ext>
            </a:extLst>
          </p:cNvPr>
          <p:cNvSpPr/>
          <p:nvPr/>
        </p:nvSpPr>
        <p:spPr>
          <a:xfrm>
            <a:off x="5526645" y="3869844"/>
            <a:ext cx="1346149" cy="438908"/>
          </a:xfrm>
          <a:prstGeom prst="rect">
            <a:avLst/>
          </a:prstGeom>
          <a:solidFill>
            <a:srgbClr val="00B0F0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BA49895-65CB-40B1-BF1D-F646000D5FFE}"/>
              </a:ext>
            </a:extLst>
          </p:cNvPr>
          <p:cNvSpPr/>
          <p:nvPr/>
        </p:nvSpPr>
        <p:spPr>
          <a:xfrm>
            <a:off x="8051287" y="3875537"/>
            <a:ext cx="1346149" cy="438908"/>
          </a:xfrm>
          <a:prstGeom prst="rect">
            <a:avLst/>
          </a:prstGeom>
          <a:solidFill>
            <a:srgbClr val="00B0F0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86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3BC4C3-3E57-4762-9407-473D2B4D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导入 </a:t>
            </a:r>
            <a:r>
              <a:rPr lang="en-US" altLang="zh-CN" dirty="0" err="1"/>
              <a:t>ParaView</a:t>
            </a:r>
            <a:r>
              <a:rPr lang="en-US" altLang="zh-CN" dirty="0"/>
              <a:t> </a:t>
            </a:r>
            <a:r>
              <a:rPr lang="zh-CN" altLang="en-US" dirty="0"/>
              <a:t>并可视化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69102C4-C0CC-459A-8EC5-A1378387B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6675" y="1825625"/>
            <a:ext cx="7894150" cy="43513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0C2D464-5F07-4C7B-AE55-1E32CD70F5EB}"/>
              </a:ext>
            </a:extLst>
          </p:cNvPr>
          <p:cNvSpPr txBox="1"/>
          <p:nvPr/>
        </p:nvSpPr>
        <p:spPr>
          <a:xfrm>
            <a:off x="838198" y="1918591"/>
            <a:ext cx="2075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①拖拽或打开</a:t>
            </a:r>
            <a:r>
              <a:rPr lang="en-US" altLang="zh-CN" dirty="0"/>
              <a:t> </a:t>
            </a:r>
            <a:r>
              <a:rPr lang="en-US" altLang="zh-CN" dirty="0" err="1"/>
              <a:t>vti</a:t>
            </a:r>
            <a:r>
              <a:rPr lang="en-US" altLang="zh-CN" dirty="0"/>
              <a:t> </a:t>
            </a:r>
            <a:r>
              <a:rPr lang="zh-CN" altLang="en-US" dirty="0"/>
              <a:t>文件</a:t>
            </a:r>
            <a:endParaRPr lang="en-US" altLang="zh-CN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2F30586-0037-4B80-8F75-E42C30286E47}"/>
              </a:ext>
            </a:extLst>
          </p:cNvPr>
          <p:cNvSpPr/>
          <p:nvPr/>
        </p:nvSpPr>
        <p:spPr>
          <a:xfrm>
            <a:off x="3196675" y="2629444"/>
            <a:ext cx="1760135" cy="997676"/>
          </a:xfrm>
          <a:prstGeom prst="rect">
            <a:avLst/>
          </a:prstGeom>
          <a:solidFill>
            <a:schemeClr val="accent2">
              <a:alpha val="50196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形 8" descr="光标">
            <a:extLst>
              <a:ext uri="{FF2B5EF4-FFF2-40B4-BE49-F238E27FC236}">
                <a16:creationId xmlns:a16="http://schemas.microsoft.com/office/drawing/2014/main" id="{2A1D8219-E655-4096-A1EC-3A889F2DE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6675" y="2890838"/>
            <a:ext cx="311150" cy="3111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7496590-3727-4BE4-B7F2-9C738B68DAC5}"/>
              </a:ext>
            </a:extLst>
          </p:cNvPr>
          <p:cNvSpPr txBox="1"/>
          <p:nvPr/>
        </p:nvSpPr>
        <p:spPr>
          <a:xfrm>
            <a:off x="838201" y="2782669"/>
            <a:ext cx="207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②点击图标以显示</a:t>
            </a:r>
            <a:endParaRPr lang="en-US" altLang="zh-CN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DF54B3-6168-4AC0-AA56-CC3D6048E31E}"/>
              </a:ext>
            </a:extLst>
          </p:cNvPr>
          <p:cNvSpPr/>
          <p:nvPr/>
        </p:nvSpPr>
        <p:spPr>
          <a:xfrm>
            <a:off x="5549503" y="2299097"/>
            <a:ext cx="744141" cy="1083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99E27EF-4CE0-4B55-AD5B-EAF607DA5F49}"/>
              </a:ext>
            </a:extLst>
          </p:cNvPr>
          <p:cNvSpPr txBox="1"/>
          <p:nvPr/>
        </p:nvSpPr>
        <p:spPr>
          <a:xfrm>
            <a:off x="838198" y="3369748"/>
            <a:ext cx="2075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③可视化方式选择</a:t>
            </a:r>
            <a:r>
              <a:rPr lang="en-US" altLang="zh-CN" dirty="0"/>
              <a:t>Volume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A23771F-AD5B-4829-86C6-D3BB123B72BA}"/>
              </a:ext>
            </a:extLst>
          </p:cNvPr>
          <p:cNvSpPr txBox="1"/>
          <p:nvPr/>
        </p:nvSpPr>
        <p:spPr>
          <a:xfrm>
            <a:off x="838198" y="4233826"/>
            <a:ext cx="207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④调整视角</a:t>
            </a:r>
            <a:endParaRPr lang="en-US" altLang="zh-CN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9F4E0F-411D-41C1-9D56-9EF8003BA127}"/>
              </a:ext>
            </a:extLst>
          </p:cNvPr>
          <p:cNvSpPr/>
          <p:nvPr/>
        </p:nvSpPr>
        <p:spPr>
          <a:xfrm>
            <a:off x="5018079" y="2926060"/>
            <a:ext cx="4135446" cy="3081040"/>
          </a:xfrm>
          <a:prstGeom prst="rect">
            <a:avLst/>
          </a:prstGeom>
          <a:solidFill>
            <a:srgbClr val="00B0F0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2759EF3-1B5F-4AB7-BF78-1906000F2658}"/>
              </a:ext>
            </a:extLst>
          </p:cNvPr>
          <p:cNvSpPr txBox="1"/>
          <p:nvPr/>
        </p:nvSpPr>
        <p:spPr>
          <a:xfrm>
            <a:off x="838197" y="4820905"/>
            <a:ext cx="207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⑤点击播放序列</a:t>
            </a:r>
            <a:endParaRPr lang="en-US" altLang="zh-CN" dirty="0"/>
          </a:p>
        </p:txBody>
      </p:sp>
      <p:pic>
        <p:nvPicPr>
          <p:cNvPr id="16" name="图形 15" descr="光标">
            <a:extLst>
              <a:ext uri="{FF2B5EF4-FFF2-40B4-BE49-F238E27FC236}">
                <a16:creationId xmlns:a16="http://schemas.microsoft.com/office/drawing/2014/main" id="{56F8451F-26ED-4EA3-A337-A0F81DE31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2494" y="2143522"/>
            <a:ext cx="311150" cy="3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07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  <p:bldP spid="11" grpId="0" animBg="1"/>
      <p:bldP spid="12" grpId="0"/>
      <p:bldP spid="13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D43A99-9A72-4480-9AD1-DEDAEFC5F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体渲染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6E4A879C-804E-4E16-8817-F985840E1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8925" y="1825625"/>
            <a:ext cx="7894150" cy="435133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F02A227-CD55-4139-9325-9086A10F05E6}"/>
              </a:ext>
            </a:extLst>
          </p:cNvPr>
          <p:cNvSpPr txBox="1"/>
          <p:nvPr/>
        </p:nvSpPr>
        <p:spPr>
          <a:xfrm>
            <a:off x="328613" y="2733733"/>
            <a:ext cx="182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①添加平面用于投射阴影，并选择平面颜色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79A3113-0A10-4D1B-A7B8-1CAF81DEA128}"/>
                  </a:ext>
                </a:extLst>
              </p:cNvPr>
              <p:cNvSpPr txBox="1"/>
              <p:nvPr/>
            </p:nvSpPr>
            <p:spPr>
              <a:xfrm>
                <a:off x="328613" y="4700108"/>
                <a:ext cx="18203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②勾选</a:t>
                </a:r>
                <a:r>
                  <a:rPr lang="en-US" altLang="zh-CN" dirty="0"/>
                  <a:t>Enable Ray Tracing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勾选</a:t>
                </a:r>
                <a:r>
                  <a:rPr lang="en-US" altLang="zh-CN" dirty="0"/>
                  <a:t>Shadows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79A3113-0A10-4D1B-A7B8-1CAF81DEA1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613" y="4700108"/>
                <a:ext cx="1820312" cy="923330"/>
              </a:xfrm>
              <a:prstGeom prst="rect">
                <a:avLst/>
              </a:prstGeom>
              <a:blipFill>
                <a:blip r:embed="rId3"/>
                <a:stretch>
                  <a:fillRect l="-1672" t="-3311" r="-669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02A64B4E-6B3E-4067-BCAA-C56A730C9264}"/>
              </a:ext>
            </a:extLst>
          </p:cNvPr>
          <p:cNvSpPr txBox="1"/>
          <p:nvPr/>
        </p:nvSpPr>
        <p:spPr>
          <a:xfrm>
            <a:off x="10043075" y="2489077"/>
            <a:ext cx="182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③点击</a:t>
            </a:r>
            <a:r>
              <a:rPr lang="en-US" altLang="zh-CN" dirty="0"/>
              <a:t>Add Light</a:t>
            </a:r>
            <a:r>
              <a:rPr lang="zh-CN" altLang="en-US" dirty="0"/>
              <a:t>添加光源</a:t>
            </a:r>
            <a:endParaRPr lang="en-US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668025-4E97-4F5C-B180-DF9D8F053571}"/>
              </a:ext>
            </a:extLst>
          </p:cNvPr>
          <p:cNvSpPr txBox="1"/>
          <p:nvPr/>
        </p:nvSpPr>
        <p:spPr>
          <a:xfrm>
            <a:off x="10043075" y="3292887"/>
            <a:ext cx="1820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④选择光源种类并设置参数</a:t>
            </a:r>
            <a:endParaRPr lang="en-US" altLang="zh-CN" dirty="0"/>
          </a:p>
          <a:p>
            <a:pPr algn="ctr"/>
            <a:r>
              <a:rPr lang="zh-CN" altLang="en-US" dirty="0"/>
              <a:t>对于平行光，方向为</a:t>
            </a:r>
            <a:r>
              <a:rPr lang="en-US" altLang="zh-CN" dirty="0"/>
              <a:t>Focal Point</a:t>
            </a:r>
            <a:r>
              <a:rPr lang="zh-CN" altLang="en-US" dirty="0"/>
              <a:t>减去</a:t>
            </a:r>
            <a:r>
              <a:rPr lang="en-US" altLang="zh-CN" dirty="0"/>
              <a:t>Light Position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61EAEF2-9BE2-4DD9-8D14-5DF5E4A5AEAB}"/>
              </a:ext>
            </a:extLst>
          </p:cNvPr>
          <p:cNvSpPr/>
          <p:nvPr/>
        </p:nvSpPr>
        <p:spPr>
          <a:xfrm>
            <a:off x="2156070" y="2639410"/>
            <a:ext cx="1751562" cy="991996"/>
          </a:xfrm>
          <a:prstGeom prst="rect">
            <a:avLst/>
          </a:prstGeom>
          <a:solidFill>
            <a:schemeClr val="accent2">
              <a:alpha val="50196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CDDB3E1-DE3F-4DA4-AC7C-926C1C6C4F34}"/>
              </a:ext>
            </a:extLst>
          </p:cNvPr>
          <p:cNvSpPr/>
          <p:nvPr/>
        </p:nvSpPr>
        <p:spPr>
          <a:xfrm>
            <a:off x="2184003" y="4304108"/>
            <a:ext cx="673497" cy="1083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CC132CD-5451-4F9D-8BC0-E0694E1EF7B8}"/>
              </a:ext>
            </a:extLst>
          </p:cNvPr>
          <p:cNvSpPr/>
          <p:nvPr/>
        </p:nvSpPr>
        <p:spPr>
          <a:xfrm>
            <a:off x="2184002" y="4534295"/>
            <a:ext cx="673497" cy="1083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7359C1A-E58C-46A1-BF66-50E69554359D}"/>
              </a:ext>
            </a:extLst>
          </p:cNvPr>
          <p:cNvSpPr/>
          <p:nvPr/>
        </p:nvSpPr>
        <p:spPr>
          <a:xfrm>
            <a:off x="8201422" y="2930126"/>
            <a:ext cx="1798637" cy="1083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4B50997-7112-4D03-86F3-43C8E780642C}"/>
              </a:ext>
            </a:extLst>
          </p:cNvPr>
          <p:cNvSpPr/>
          <p:nvPr/>
        </p:nvSpPr>
        <p:spPr>
          <a:xfrm>
            <a:off x="8179189" y="3749675"/>
            <a:ext cx="1841112" cy="381000"/>
          </a:xfrm>
          <a:prstGeom prst="rect">
            <a:avLst/>
          </a:prstGeom>
          <a:solidFill>
            <a:srgbClr val="00B0F0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45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3EC9E-5E82-46EB-85E2-35461878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导出动画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760171EB-279B-42CE-9B55-6D2754208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8"/>
          <a:stretch/>
        </p:blipFill>
        <p:spPr>
          <a:xfrm>
            <a:off x="398914" y="1690688"/>
            <a:ext cx="2775196" cy="43253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9939EA-C829-478A-B275-39718B303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702" y="2517792"/>
            <a:ext cx="4246354" cy="26710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BBF693-1E0F-4D30-9B88-42AE353D9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649" y="2453164"/>
            <a:ext cx="3806622" cy="2800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6ACF157-D30E-49A2-93F8-36BB8BE079F1}"/>
                  </a:ext>
                </a:extLst>
              </p:cNvPr>
              <p:cNvSpPr txBox="1"/>
              <p:nvPr/>
            </p:nvSpPr>
            <p:spPr>
              <a:xfrm>
                <a:off x="398914" y="6015991"/>
                <a:ext cx="27751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①选项卡</a:t>
                </a:r>
                <a:r>
                  <a:rPr lang="en-US" altLang="zh-CN" dirty="0"/>
                  <a:t>File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Save Animation...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6ACF157-D30E-49A2-93F8-36BB8BE07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14" y="6015991"/>
                <a:ext cx="2775195" cy="646331"/>
              </a:xfrm>
              <a:prstGeom prst="rect">
                <a:avLst/>
              </a:prstGeom>
              <a:blipFill>
                <a:blip r:embed="rId5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CD5FE101-422B-4FBC-8975-2C41E8C6329B}"/>
              </a:ext>
            </a:extLst>
          </p:cNvPr>
          <p:cNvSpPr txBox="1"/>
          <p:nvPr/>
        </p:nvSpPr>
        <p:spPr>
          <a:xfrm>
            <a:off x="3456702" y="5646658"/>
            <a:ext cx="424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②指定输出目录以及文件名</a:t>
            </a:r>
            <a:endParaRPr lang="en-US" altLang="zh-CN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6B8774B-7ED1-4146-BC3A-B48BB2233C30}"/>
              </a:ext>
            </a:extLst>
          </p:cNvPr>
          <p:cNvSpPr txBox="1"/>
          <p:nvPr/>
        </p:nvSpPr>
        <p:spPr>
          <a:xfrm>
            <a:off x="7985647" y="5646658"/>
            <a:ext cx="3806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③设置文件名后缀、文件品质等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0644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6B74AC-F283-4CB6-B109-6578AA74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导出动画</a:t>
            </a:r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F6B81890-C2DC-40ED-8216-0AB6F28EF57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8175" y="1690688"/>
            <a:ext cx="5835650" cy="4351338"/>
          </a:xfr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660ABC-3723-442F-82E2-677F58D17713}"/>
              </a:ext>
            </a:extLst>
          </p:cNvPr>
          <p:cNvSpPr txBox="1"/>
          <p:nvPr/>
        </p:nvSpPr>
        <p:spPr>
          <a:xfrm>
            <a:off x="3178175" y="6042026"/>
            <a:ext cx="583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④使用</a:t>
            </a:r>
            <a:r>
              <a:rPr lang="en-US" altLang="zh-CN" dirty="0" err="1"/>
              <a:t>ffmpeg</a:t>
            </a:r>
            <a:r>
              <a:rPr lang="zh-CN" altLang="en-US" dirty="0"/>
              <a:t>等工具将导出的逐帧图片拼接成视频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7440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7AE4F-141C-41A2-A9B1-316B83EB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作业 </a:t>
            </a:r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3E7641-4B87-42DF-AD77-AFB5C9070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279"/>
            <a:ext cx="10515600" cy="5086830"/>
          </a:xfrm>
        </p:spPr>
        <p:txBody>
          <a:bodyPr>
            <a:normAutofit fontScale="92500"/>
          </a:bodyPr>
          <a:lstStyle/>
          <a:p>
            <a:r>
              <a:rPr lang="zh-CN" altLang="en-US" dirty="0"/>
              <a:t>找一段 </a:t>
            </a:r>
            <a:r>
              <a:rPr lang="en-US" altLang="zh-CN" dirty="0"/>
              <a:t>3D </a:t>
            </a:r>
            <a:r>
              <a:rPr lang="zh-CN" altLang="en-US" dirty="0"/>
              <a:t>物理模拟的结果，并使用 </a:t>
            </a:r>
            <a:r>
              <a:rPr lang="en-US" altLang="zh-CN" dirty="0"/>
              <a:t>Houdini </a:t>
            </a:r>
            <a:r>
              <a:rPr lang="zh-CN" altLang="en-US" dirty="0"/>
              <a:t>或 </a:t>
            </a:r>
            <a:r>
              <a:rPr lang="en-US" altLang="zh-CN" dirty="0" err="1"/>
              <a:t>ParaView</a:t>
            </a:r>
            <a:r>
              <a:rPr lang="en-US" altLang="zh-CN" dirty="0"/>
              <a:t> </a:t>
            </a:r>
            <a:r>
              <a:rPr lang="zh-CN" altLang="en-US" dirty="0"/>
              <a:t>将其渲染成一段动画，通过 </a:t>
            </a:r>
            <a:r>
              <a:rPr lang="en-US" altLang="zh-CN" dirty="0"/>
              <a:t>LaTeX </a:t>
            </a:r>
            <a:r>
              <a:rPr lang="zh-CN" altLang="en-US" dirty="0"/>
              <a:t>报告的形式展示。</a:t>
            </a:r>
            <a:endParaRPr lang="en-US" altLang="zh-CN" dirty="0"/>
          </a:p>
          <a:p>
            <a:r>
              <a:rPr lang="zh-CN" altLang="en-US" dirty="0"/>
              <a:t>截止日期：</a:t>
            </a:r>
            <a:r>
              <a:rPr lang="en-US" altLang="zh-CN" dirty="0"/>
              <a:t>2024 </a:t>
            </a:r>
            <a:r>
              <a:rPr lang="zh-CN" altLang="en-US" dirty="0"/>
              <a:t>年 </a:t>
            </a:r>
            <a:r>
              <a:rPr lang="en-US" altLang="zh-CN" dirty="0"/>
              <a:t>6 </a:t>
            </a:r>
            <a:r>
              <a:rPr lang="zh-CN" altLang="en-US" dirty="0"/>
              <a:t>月 </a:t>
            </a:r>
            <a:r>
              <a:rPr lang="en-US" altLang="zh-CN" dirty="0"/>
              <a:t>11 </a:t>
            </a:r>
            <a:r>
              <a:rPr lang="zh-CN" altLang="en-US" dirty="0"/>
              <a:t>日 </a:t>
            </a:r>
            <a:r>
              <a:rPr lang="en-US" altLang="zh-CN" dirty="0"/>
              <a:t>23:59</a:t>
            </a:r>
          </a:p>
          <a:p>
            <a:r>
              <a:rPr lang="zh-CN" altLang="en-US" dirty="0"/>
              <a:t>总分：</a:t>
            </a:r>
            <a:r>
              <a:rPr lang="en-US" altLang="zh-CN" dirty="0"/>
              <a:t>30</a:t>
            </a:r>
          </a:p>
          <a:p>
            <a:r>
              <a:rPr lang="zh-CN" altLang="en-US" dirty="0"/>
              <a:t>要求：</a:t>
            </a:r>
            <a:endParaRPr lang="en-US" altLang="zh-CN" dirty="0"/>
          </a:p>
          <a:p>
            <a:pPr marL="914400" lvl="1" indent="-288000">
              <a:buFont typeface="+mj-lt"/>
              <a:buAutoNum type="arabicPeriod"/>
            </a:pPr>
            <a:r>
              <a:rPr lang="zh-CN" altLang="en-US" sz="2000" dirty="0">
                <a:cs typeface="Courier New" panose="02070309020205020404" pitchFamily="49" charset="0"/>
              </a:rPr>
              <a:t>没有格式要求，自行搜索合适的 </a:t>
            </a:r>
            <a:r>
              <a:rPr lang="en-US" altLang="zh-CN" sz="2000" dirty="0">
                <a:cs typeface="Courier New" panose="02070309020205020404" pitchFamily="49" charset="0"/>
              </a:rPr>
              <a:t>LaTeX </a:t>
            </a:r>
            <a:r>
              <a:rPr lang="zh-CN" altLang="en-US" sz="2000" dirty="0">
                <a:cs typeface="Courier New" panose="02070309020205020404" pitchFamily="49" charset="0"/>
              </a:rPr>
              <a:t>模板，并进行适当的修改，最终排版效果美观即可。</a:t>
            </a:r>
            <a:endParaRPr lang="en-US" altLang="zh-CN" sz="2000" dirty="0">
              <a:cs typeface="Courier New" panose="02070309020205020404" pitchFamily="49" charset="0"/>
            </a:endParaRPr>
          </a:p>
          <a:p>
            <a:pPr marL="914400" lvl="1" indent="-288000">
              <a:buFont typeface="+mj-lt"/>
              <a:buAutoNum type="arabicPeriod"/>
            </a:pPr>
            <a:r>
              <a:rPr lang="zh-CN" altLang="en-US" sz="2000" dirty="0"/>
              <a:t>内容表述清晰，自行分好章节。对于动画序列的展示，可以在报告中加入一些关键帧的图片。</a:t>
            </a:r>
            <a:endParaRPr lang="en-US" altLang="zh-CN" sz="2000" dirty="0">
              <a:cs typeface="Courier New" panose="02070309020205020404" pitchFamily="49" charset="0"/>
            </a:endParaRPr>
          </a:p>
          <a:p>
            <a:pPr marL="914400" lvl="1" indent="-288000">
              <a:buFont typeface="+mj-lt"/>
              <a:buAutoNum type="arabicPeriod"/>
            </a:pPr>
            <a:r>
              <a:rPr lang="zh-CN" altLang="en-US" sz="2000" dirty="0"/>
              <a:t>物理模拟的场景不限（如流体、弹性体、刚体、多场景耦合等）。可以参考教程用 </a:t>
            </a:r>
            <a:r>
              <a:rPr lang="en-US" altLang="zh-CN" sz="2000" dirty="0"/>
              <a:t>Houdini </a:t>
            </a:r>
            <a:r>
              <a:rPr lang="zh-CN" altLang="en-US" sz="2000" dirty="0"/>
              <a:t>直接生成物理模拟的结果，或者找一个物理模拟的开源仓库跑出结果，也可以自己写代码跑。如果参考了网络上其他资源，请在报告中引用。</a:t>
            </a:r>
          </a:p>
          <a:p>
            <a:pPr marL="914400" lvl="1" indent="-288000">
              <a:buFont typeface="+mj-lt"/>
              <a:buAutoNum type="arabicPeriod"/>
            </a:pPr>
            <a:r>
              <a:rPr lang="zh-CN" altLang="en-US" sz="2000" dirty="0"/>
              <a:t>除了最终结果之外，请重点展示本次作业过程中你认为有趣的内容（比如模拟或渲染的方法）。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37578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F245BEC-76F7-4829-928A-1D824A0B51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99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87906-4473-4E89-8E02-459641EE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898AC7-7F6F-4B57-A02D-90FF8355B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dirty="0"/>
              <a:t>Houdini - </a:t>
            </a:r>
            <a:r>
              <a:rPr lang="zh-CN" altLang="en-US" dirty="0"/>
              <a:t>渲染流体动画</a:t>
            </a:r>
            <a:endParaRPr lang="en-US" altLang="zh-CN" dirty="0"/>
          </a:p>
          <a:p>
            <a:pPr>
              <a:lnSpc>
                <a:spcPct val="200000"/>
              </a:lnSpc>
            </a:pPr>
            <a:r>
              <a:rPr lang="en-US" altLang="zh-CN" dirty="0" err="1"/>
              <a:t>ParaView</a:t>
            </a:r>
            <a:r>
              <a:rPr lang="en-US" altLang="zh-CN" dirty="0"/>
              <a:t> - </a:t>
            </a:r>
            <a:r>
              <a:rPr lang="zh-CN" altLang="en-US" dirty="0"/>
              <a:t>速度场体数据可视化</a:t>
            </a:r>
          </a:p>
        </p:txBody>
      </p:sp>
    </p:spTree>
    <p:extLst>
      <p:ext uri="{BB962C8B-B14F-4D97-AF65-F5344CB8AC3E}">
        <p14:creationId xmlns:p14="http://schemas.microsoft.com/office/powerpoint/2010/main" val="3904822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DD09C28-BF82-4F92-A4F5-1D60B321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Houdini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D403811-D941-417B-B833-D5B760642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渲染流体动画</a:t>
            </a:r>
          </a:p>
        </p:txBody>
      </p:sp>
    </p:spTree>
    <p:extLst>
      <p:ext uri="{BB962C8B-B14F-4D97-AF65-F5344CB8AC3E}">
        <p14:creationId xmlns:p14="http://schemas.microsoft.com/office/powerpoint/2010/main" val="3117592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525441-A93D-4671-B85C-FD22D569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Houdini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D70C351-A37B-430E-94E5-E5C5FDDAD4EB}"/>
              </a:ext>
            </a:extLst>
          </p:cNvPr>
          <p:cNvSpPr txBox="1"/>
          <p:nvPr/>
        </p:nvSpPr>
        <p:spPr>
          <a:xfrm>
            <a:off x="1017372" y="5926926"/>
            <a:ext cx="4499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官网：</a:t>
            </a:r>
            <a:r>
              <a:rPr lang="en-US" altLang="zh-CN" sz="2400" dirty="0">
                <a:hlinkClick r:id="rId2"/>
              </a:rPr>
              <a:t>https://www.sidefx.com/</a:t>
            </a:r>
            <a:endParaRPr lang="zh-CN" altLang="en-US" sz="2400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39533AED-3043-4E5A-85BF-1CA57C85F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355" y="1575588"/>
            <a:ext cx="5447404" cy="43513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FD91141-7FF6-41D4-87C9-F31FE6602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154" y="193495"/>
            <a:ext cx="3718896" cy="5733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B90F8FD-9F37-49EF-995D-5B70337F4D88}"/>
                  </a:ext>
                </a:extLst>
              </p:cNvPr>
              <p:cNvSpPr txBox="1"/>
              <p:nvPr/>
            </p:nvSpPr>
            <p:spPr>
              <a:xfrm>
                <a:off x="6577917" y="5926925"/>
                <a:ext cx="44993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/>
                  <a:t>教程：</a:t>
                </a:r>
                <a:r>
                  <a:rPr lang="en-US" altLang="zh-CN" sz="2400" dirty="0"/>
                  <a:t>Learn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2400" dirty="0"/>
                  <a:t>Learning Paths</a:t>
                </a:r>
                <a:endParaRPr lang="zh-CN" altLang="en-US" sz="24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B90F8FD-9F37-49EF-995D-5B70337F4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7917" y="5926925"/>
                <a:ext cx="4499370" cy="461665"/>
              </a:xfrm>
              <a:prstGeom prst="rect">
                <a:avLst/>
              </a:prstGeom>
              <a:blipFill>
                <a:blip r:embed="rId5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829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B82E0-0779-44DC-8B6D-827B689FB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Houdini </a:t>
            </a:r>
            <a:r>
              <a:rPr lang="zh-CN" altLang="en-US" dirty="0"/>
              <a:t>界面</a:t>
            </a: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50FDE9F-2658-4E3B-AD5E-F2A8D5C26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07" b="246"/>
          <a:stretch/>
        </p:blipFill>
        <p:spPr>
          <a:xfrm>
            <a:off x="2085165" y="1690688"/>
            <a:ext cx="8021669" cy="424457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288EF44-F1DC-47DB-80CD-FE77E855C105}"/>
              </a:ext>
            </a:extLst>
          </p:cNvPr>
          <p:cNvSpPr/>
          <p:nvPr/>
        </p:nvSpPr>
        <p:spPr>
          <a:xfrm>
            <a:off x="7536655" y="1951434"/>
            <a:ext cx="2570179" cy="1821018"/>
          </a:xfrm>
          <a:prstGeom prst="rect">
            <a:avLst/>
          </a:prstGeom>
          <a:solidFill>
            <a:srgbClr val="7030A0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84AAB42-FDA2-4F14-93BD-F6DA2E3BAAC9}"/>
              </a:ext>
            </a:extLst>
          </p:cNvPr>
          <p:cNvSpPr/>
          <p:nvPr/>
        </p:nvSpPr>
        <p:spPr>
          <a:xfrm>
            <a:off x="7536654" y="3772452"/>
            <a:ext cx="2570179" cy="1821018"/>
          </a:xfrm>
          <a:prstGeom prst="rect">
            <a:avLst/>
          </a:prstGeom>
          <a:solidFill>
            <a:srgbClr val="00B0F0">
              <a:alpha val="5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713CC0B-3323-45E6-AC43-2672F87DEFF4}"/>
              </a:ext>
            </a:extLst>
          </p:cNvPr>
          <p:cNvSpPr txBox="1"/>
          <p:nvPr/>
        </p:nvSpPr>
        <p:spPr>
          <a:xfrm>
            <a:off x="10106832" y="2677277"/>
            <a:ext cx="191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7030A0"/>
                </a:solidFill>
              </a:rPr>
              <a:t>参数视图</a:t>
            </a:r>
            <a:endParaRPr lang="en-US" altLang="zh-CN" dirty="0">
              <a:solidFill>
                <a:srgbClr val="7030A0"/>
              </a:solidFill>
            </a:endParaRPr>
          </a:p>
          <a:p>
            <a:pPr algn="ctr"/>
            <a:r>
              <a:rPr lang="en-US" altLang="zh-CN" dirty="0">
                <a:solidFill>
                  <a:srgbClr val="7030A0"/>
                </a:solidFill>
              </a:rPr>
              <a:t>Parameters View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E02211-3F32-4397-80A3-7503B83A70DC}"/>
              </a:ext>
            </a:extLst>
          </p:cNvPr>
          <p:cNvSpPr txBox="1"/>
          <p:nvPr/>
        </p:nvSpPr>
        <p:spPr>
          <a:xfrm>
            <a:off x="10106832" y="4498295"/>
            <a:ext cx="1913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</a:rPr>
              <a:t>节点网络视图</a:t>
            </a:r>
            <a:endParaRPr lang="en-US" altLang="zh-CN" dirty="0">
              <a:solidFill>
                <a:srgbClr val="0070C0"/>
              </a:solidFill>
            </a:endParaRPr>
          </a:p>
          <a:p>
            <a:pPr algn="ctr"/>
            <a:r>
              <a:rPr lang="en-US" altLang="zh-CN" dirty="0">
                <a:solidFill>
                  <a:srgbClr val="0070C0"/>
                </a:solidFill>
              </a:rPr>
              <a:t>Network View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0370AD-DF97-4CE1-AB0C-E5C1B7A0339E}"/>
              </a:ext>
            </a:extLst>
          </p:cNvPr>
          <p:cNvSpPr/>
          <p:nvPr/>
        </p:nvSpPr>
        <p:spPr>
          <a:xfrm>
            <a:off x="2085165" y="1951434"/>
            <a:ext cx="5436410" cy="3687366"/>
          </a:xfrm>
          <a:prstGeom prst="rect">
            <a:avLst/>
          </a:prstGeom>
          <a:solidFill>
            <a:schemeClr val="accent2">
              <a:alpha val="50196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A25A5D0-4423-46C1-8D2C-56199CB50D09}"/>
              </a:ext>
            </a:extLst>
          </p:cNvPr>
          <p:cNvSpPr txBox="1"/>
          <p:nvPr/>
        </p:nvSpPr>
        <p:spPr>
          <a:xfrm>
            <a:off x="547757" y="3449286"/>
            <a:ext cx="1537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</a:rPr>
              <a:t>场景视图</a:t>
            </a:r>
            <a:endParaRPr lang="en-US" altLang="zh-CN" dirty="0">
              <a:solidFill>
                <a:schemeClr val="accent2"/>
              </a:solidFill>
            </a:endParaRPr>
          </a:p>
          <a:p>
            <a:pPr algn="ctr"/>
            <a:r>
              <a:rPr lang="en-US" altLang="zh-CN" dirty="0">
                <a:solidFill>
                  <a:schemeClr val="accent2"/>
                </a:solidFill>
              </a:rPr>
              <a:t>Scene View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477E6CF-0E6E-4E10-92E9-10C038323DC5}"/>
              </a:ext>
            </a:extLst>
          </p:cNvPr>
          <p:cNvSpPr/>
          <p:nvPr/>
        </p:nvSpPr>
        <p:spPr>
          <a:xfrm>
            <a:off x="2085164" y="5638800"/>
            <a:ext cx="8021667" cy="219075"/>
          </a:xfrm>
          <a:prstGeom prst="rect">
            <a:avLst/>
          </a:prstGeom>
          <a:solidFill>
            <a:schemeClr val="accent6">
              <a:lumMod val="75000"/>
              <a:alpha val="50196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41C256A-32B1-4098-92BD-C9FFF63DD750}"/>
              </a:ext>
            </a:extLst>
          </p:cNvPr>
          <p:cNvSpPr txBox="1"/>
          <p:nvPr/>
        </p:nvSpPr>
        <p:spPr>
          <a:xfrm>
            <a:off x="5145913" y="5935266"/>
            <a:ext cx="190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序列播放控制</a:t>
            </a:r>
          </a:p>
        </p:txBody>
      </p:sp>
    </p:spTree>
    <p:extLst>
      <p:ext uri="{BB962C8B-B14F-4D97-AF65-F5344CB8AC3E}">
        <p14:creationId xmlns:p14="http://schemas.microsoft.com/office/powerpoint/2010/main" val="519738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  <p:bldP spid="10" grpId="0" animBg="1"/>
      <p:bldP spid="12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7F378E7-1D33-4981-93C1-C13A2127D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"/>
          <a:stretch/>
        </p:blipFill>
        <p:spPr>
          <a:xfrm>
            <a:off x="8320732" y="4249309"/>
            <a:ext cx="3665909" cy="23944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D319AEE-2EE6-49A8-ACF4-FFDD09FA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添加物体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DDD3469-DBDF-4CB2-827E-EC640EEEB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48" y="1425692"/>
            <a:ext cx="3913546" cy="28236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52BBCA-F9EA-4DC9-813E-5B8069625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025" y="1425693"/>
            <a:ext cx="3942830" cy="2823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0F4C599-326E-4E54-9FA9-2371F6526DD7}"/>
                  </a:ext>
                </a:extLst>
              </p:cNvPr>
              <p:cNvSpPr txBox="1"/>
              <p:nvPr/>
            </p:nvSpPr>
            <p:spPr>
              <a:xfrm>
                <a:off x="203148" y="4249309"/>
                <a:ext cx="3913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①</a:t>
                </a:r>
                <a:r>
                  <a:rPr lang="en-US" altLang="zh-CN" dirty="0"/>
                  <a:t>Tab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键入“</a:t>
                </a:r>
                <a:r>
                  <a:rPr lang="en-US" altLang="zh-CN" dirty="0"/>
                  <a:t>geo+</a:t>
                </a:r>
                <a:r>
                  <a:rPr lang="zh-CN" altLang="en-US" dirty="0"/>
                  <a:t>回车”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放置模块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0F4C599-326E-4E54-9FA9-2371F6526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148" y="4249309"/>
                <a:ext cx="3913546" cy="369332"/>
              </a:xfrm>
              <a:prstGeom prst="rect">
                <a:avLst/>
              </a:prstGeom>
              <a:blipFill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F1DDA68-E731-4B3B-AC96-CA1804EAA0B8}"/>
                  </a:ext>
                </a:extLst>
              </p:cNvPr>
              <p:cNvSpPr txBox="1"/>
              <p:nvPr/>
            </p:nvSpPr>
            <p:spPr>
              <a:xfrm>
                <a:off x="4246025" y="4249309"/>
                <a:ext cx="39428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②双击进入</a:t>
                </a:r>
                <a:r>
                  <a:rPr lang="en-US" altLang="zh-CN" dirty="0"/>
                  <a:t>Geometry</a:t>
                </a:r>
                <a:r>
                  <a:rPr lang="zh-CN" altLang="en-US" dirty="0"/>
                  <a:t>模块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键入“</a:t>
                </a:r>
                <a:r>
                  <a:rPr lang="en-US" altLang="zh-CN" dirty="0"/>
                  <a:t>file+</a:t>
                </a:r>
                <a:r>
                  <a:rPr lang="zh-CN" altLang="en-US" dirty="0"/>
                  <a:t>回车”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放置模块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F1DDA68-E731-4B3B-AC96-CA1804EAA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025" y="4249309"/>
                <a:ext cx="3942830" cy="646331"/>
              </a:xfrm>
              <a:prstGeom prst="rect">
                <a:avLst/>
              </a:prstGeom>
              <a:blipFill>
                <a:blip r:embed="rId6"/>
                <a:stretch>
                  <a:fillRect l="-1393" t="-4717" r="-1393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941DA51E-0B7D-4906-824A-1C8FEB4A6346}"/>
              </a:ext>
            </a:extLst>
          </p:cNvPr>
          <p:cNvSpPr txBox="1"/>
          <p:nvPr/>
        </p:nvSpPr>
        <p:spPr>
          <a:xfrm>
            <a:off x="8315974" y="3169194"/>
            <a:ext cx="3670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③在参数视图中指定文件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10898F9-8ECD-4BB5-976C-790B7C4BD9B6}"/>
              </a:ext>
            </a:extLst>
          </p:cNvPr>
          <p:cNvGrpSpPr/>
          <p:nvPr/>
        </p:nvGrpSpPr>
        <p:grpSpPr>
          <a:xfrm>
            <a:off x="8313765" y="1425692"/>
            <a:ext cx="3675087" cy="1743502"/>
            <a:chOff x="8318186" y="2115770"/>
            <a:chExt cx="3675087" cy="174350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E29C23D-02AC-46F3-B69E-B3E783DA0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8186" y="2115770"/>
              <a:ext cx="3675087" cy="1743502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2AFA275-0515-49BD-B6B8-D841DF39DD76}"/>
                </a:ext>
              </a:extLst>
            </p:cNvPr>
            <p:cNvSpPr/>
            <p:nvPr/>
          </p:nvSpPr>
          <p:spPr>
            <a:xfrm>
              <a:off x="8627006" y="2624255"/>
              <a:ext cx="3324488" cy="11191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EAC2513B-13C5-459E-9583-AE16587FE810}"/>
              </a:ext>
            </a:extLst>
          </p:cNvPr>
          <p:cNvSpPr txBox="1"/>
          <p:nvPr/>
        </p:nvSpPr>
        <p:spPr>
          <a:xfrm>
            <a:off x="4116695" y="5323406"/>
            <a:ext cx="1979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④如果需要，还可以使用</a:t>
            </a:r>
            <a:r>
              <a:rPr lang="en-US" altLang="zh-CN" dirty="0"/>
              <a:t>merge</a:t>
            </a:r>
            <a:r>
              <a:rPr lang="zh-CN" altLang="en-US" dirty="0"/>
              <a:t>模块合并多个文件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2A074C9-74B5-4F2E-BA15-1572EE7E9A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48" y="4929277"/>
            <a:ext cx="3913546" cy="171158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41A94B8-099E-44A1-8BB0-0287444B10D8}"/>
              </a:ext>
            </a:extLst>
          </p:cNvPr>
          <p:cNvSpPr txBox="1"/>
          <p:nvPr/>
        </p:nvSpPr>
        <p:spPr>
          <a:xfrm>
            <a:off x="6341426" y="5323406"/>
            <a:ext cx="1979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⑤按这些步骤添加剩下的</a:t>
            </a:r>
            <a:r>
              <a:rPr lang="en-US" altLang="zh-CN" dirty="0"/>
              <a:t>Geometry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2214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6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4DE84-CA7D-4E9A-89D5-3B4286A9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从粒子获得流体表面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17D5D7E-227F-4F9B-BF22-2F15D3F6BD10}"/>
              </a:ext>
            </a:extLst>
          </p:cNvPr>
          <p:cNvSpPr txBox="1"/>
          <p:nvPr/>
        </p:nvSpPr>
        <p:spPr>
          <a:xfrm>
            <a:off x="559589" y="1808530"/>
            <a:ext cx="488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在粒子对应的</a:t>
            </a:r>
            <a:r>
              <a:rPr lang="en-US" altLang="zh-CN" sz="2400" dirty="0"/>
              <a:t>Geometry</a:t>
            </a:r>
            <a:r>
              <a:rPr lang="zh-CN" altLang="en-US" sz="2400" dirty="0"/>
              <a:t>模块中：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4D5A6E4-9805-4CA0-B706-CBC6E501A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16267"/>
            <a:ext cx="2231232" cy="247914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296E8C5-BCD9-4DB3-BB99-00E17B7E49E4}"/>
              </a:ext>
            </a:extLst>
          </p:cNvPr>
          <p:cNvSpPr txBox="1"/>
          <p:nvPr/>
        </p:nvSpPr>
        <p:spPr>
          <a:xfrm>
            <a:off x="6292454" y="1356027"/>
            <a:ext cx="183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参数视图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043A178-3CD4-4BC7-8751-EBE2590F9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516" y="3676426"/>
            <a:ext cx="2737081" cy="1913731"/>
          </a:xfrm>
          <a:prstGeom prst="rect">
            <a:avLst/>
          </a:prstGeom>
        </p:spPr>
      </p:pic>
      <p:pic>
        <p:nvPicPr>
          <p:cNvPr id="18" name="内容占位符 17">
            <a:extLst>
              <a:ext uri="{FF2B5EF4-FFF2-40B4-BE49-F238E27FC236}">
                <a16:creationId xmlns:a16="http://schemas.microsoft.com/office/drawing/2014/main" id="{637B35B2-1B86-4B1E-91A9-E8756F40E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9589" y="2270195"/>
            <a:ext cx="5136050" cy="40377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8DEE2C8-0E08-4F77-A717-AA53BBE0D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6926" y="5701207"/>
            <a:ext cx="2145074" cy="107821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242BCD2-4C05-4E69-B922-4E420B44A0A2}"/>
              </a:ext>
            </a:extLst>
          </p:cNvPr>
          <p:cNvSpPr/>
          <p:nvPr/>
        </p:nvSpPr>
        <p:spPr>
          <a:xfrm>
            <a:off x="2112034" y="4388644"/>
            <a:ext cx="889794" cy="3500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ACC956E-1D9D-4362-ACCF-BAB6D4833BBF}"/>
              </a:ext>
            </a:extLst>
          </p:cNvPr>
          <p:cNvCxnSpPr>
            <a:stCxn id="20" idx="3"/>
            <a:endCxn id="12" idx="1"/>
          </p:cNvCxnSpPr>
          <p:nvPr/>
        </p:nvCxnSpPr>
        <p:spPr>
          <a:xfrm flipV="1">
            <a:off x="3001828" y="3155841"/>
            <a:ext cx="3094172" cy="14078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AE120EB-EDBB-4B96-BB1D-91C003C2F3EA}"/>
              </a:ext>
            </a:extLst>
          </p:cNvPr>
          <p:cNvCxnSpPr>
            <a:cxnSpLocks/>
            <a:stCxn id="25" idx="3"/>
            <a:endCxn id="14" idx="1"/>
          </p:cNvCxnSpPr>
          <p:nvPr/>
        </p:nvCxnSpPr>
        <p:spPr>
          <a:xfrm flipV="1">
            <a:off x="3001828" y="4633292"/>
            <a:ext cx="5509688" cy="5753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48502469-084F-4841-B80A-C9CE92C90380}"/>
              </a:ext>
            </a:extLst>
          </p:cNvPr>
          <p:cNvCxnSpPr>
            <a:cxnSpLocks/>
            <a:stCxn id="26" idx="3"/>
            <a:endCxn id="19" idx="1"/>
          </p:cNvCxnSpPr>
          <p:nvPr/>
        </p:nvCxnSpPr>
        <p:spPr>
          <a:xfrm>
            <a:off x="3001828" y="5849984"/>
            <a:ext cx="7045098" cy="39032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9B612D1C-4438-4CBA-B2DF-375CCDDD1736}"/>
              </a:ext>
            </a:extLst>
          </p:cNvPr>
          <p:cNvSpPr/>
          <p:nvPr/>
        </p:nvSpPr>
        <p:spPr>
          <a:xfrm>
            <a:off x="2112034" y="5033589"/>
            <a:ext cx="889794" cy="3500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0DBDC30-15AA-4E6D-B2B4-CA407D245B56}"/>
              </a:ext>
            </a:extLst>
          </p:cNvPr>
          <p:cNvSpPr/>
          <p:nvPr/>
        </p:nvSpPr>
        <p:spPr>
          <a:xfrm>
            <a:off x="2112034" y="5674962"/>
            <a:ext cx="889794" cy="35004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5C797F26-6E99-4266-BF53-0CDBCED196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4"/>
          <a:stretch/>
        </p:blipFill>
        <p:spPr>
          <a:xfrm>
            <a:off x="8816879" y="-7638"/>
            <a:ext cx="3375121" cy="219660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F82C60B3-3248-4F25-91F1-9D005F2805BA}"/>
              </a:ext>
            </a:extLst>
          </p:cNvPr>
          <p:cNvSpPr txBox="1"/>
          <p:nvPr/>
        </p:nvSpPr>
        <p:spPr>
          <a:xfrm>
            <a:off x="9585276" y="2189967"/>
            <a:ext cx="1838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场景视图</a:t>
            </a:r>
          </a:p>
        </p:txBody>
      </p:sp>
    </p:spTree>
    <p:extLst>
      <p:ext uri="{BB962C8B-B14F-4D97-AF65-F5344CB8AC3E}">
        <p14:creationId xmlns:p14="http://schemas.microsoft.com/office/powerpoint/2010/main" val="217990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0" grpId="0" animBg="1"/>
      <p:bldP spid="25" grpId="0" animBg="1"/>
      <p:bldP spid="26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268E44-DBCF-49A1-9607-42FCD2D5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赋予材质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30958C-D53E-4472-8EAE-D769CB6BB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376" y="1620922"/>
            <a:ext cx="4057482" cy="39486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8CEEC07-E719-4F89-BC19-911DB73C5E2A}"/>
                  </a:ext>
                </a:extLst>
              </p:cNvPr>
              <p:cNvSpPr txBox="1"/>
              <p:nvPr/>
            </p:nvSpPr>
            <p:spPr>
              <a:xfrm>
                <a:off x="7771376" y="5569545"/>
                <a:ext cx="40574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③回到</a:t>
                </a:r>
                <a:r>
                  <a:rPr lang="en-US" altLang="zh-CN" dirty="0"/>
                  <a:t>/obj</a:t>
                </a:r>
                <a:r>
                  <a:rPr lang="zh-CN" altLang="en-US" dirty="0"/>
                  <a:t>选项卡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选中相应的</a:t>
                </a:r>
                <a:r>
                  <a:rPr lang="en-US" altLang="zh-CN" dirty="0"/>
                  <a:t>Geometry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点击参数视图中的</a:t>
                </a:r>
                <a:r>
                  <a:rPr lang="en-US" altLang="zh-CN" dirty="0"/>
                  <a:t>Render</a:t>
                </a:r>
                <a:r>
                  <a:rPr lang="zh-CN" altLang="en-US" dirty="0"/>
                  <a:t>选项卡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指定</a:t>
                </a:r>
                <a:r>
                  <a:rPr lang="en-US" altLang="zh-CN" dirty="0"/>
                  <a:t>Material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8CEEC07-E719-4F89-BC19-911DB73C5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376" y="5569545"/>
                <a:ext cx="4057482" cy="923330"/>
              </a:xfrm>
              <a:prstGeom prst="rect">
                <a:avLst/>
              </a:prstGeom>
              <a:blipFill>
                <a:blip r:embed="rId3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141D2A0-A544-4999-BD62-037BAB4D2325}"/>
                  </a:ext>
                </a:extLst>
              </p:cNvPr>
              <p:cNvSpPr txBox="1"/>
              <p:nvPr/>
            </p:nvSpPr>
            <p:spPr>
              <a:xfrm>
                <a:off x="438149" y="4638769"/>
                <a:ext cx="33707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①点击网络视图中的</a:t>
                </a:r>
                <a:r>
                  <a:rPr lang="en-US" altLang="zh-CN" dirty="0"/>
                  <a:t>Material Palette</a:t>
                </a:r>
                <a:r>
                  <a:rPr lang="zh-CN" altLang="en-US" dirty="0"/>
                  <a:t>选项卡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zh-CN" altLang="en-US" dirty="0"/>
                  <a:t>从左侧选一个材质拖到右边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141D2A0-A544-4999-BD62-037BAB4D2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49" y="4638769"/>
                <a:ext cx="3370745" cy="923330"/>
              </a:xfrm>
              <a:prstGeom prst="rect">
                <a:avLst/>
              </a:prstGeom>
              <a:blipFill>
                <a:blip r:embed="rId4"/>
                <a:stretch>
                  <a:fillRect l="-1447" t="-3974" r="-1085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组合 16">
            <a:extLst>
              <a:ext uri="{FF2B5EF4-FFF2-40B4-BE49-F238E27FC236}">
                <a16:creationId xmlns:a16="http://schemas.microsoft.com/office/drawing/2014/main" id="{2667CB88-A81E-431B-974F-F9A9F510349E}"/>
              </a:ext>
            </a:extLst>
          </p:cNvPr>
          <p:cNvGrpSpPr/>
          <p:nvPr/>
        </p:nvGrpSpPr>
        <p:grpSpPr>
          <a:xfrm>
            <a:off x="438150" y="2219231"/>
            <a:ext cx="3370745" cy="2411210"/>
            <a:chOff x="466725" y="2219231"/>
            <a:chExt cx="3370745" cy="241121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311714A-BEAF-463E-ACB2-3F38A5962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725" y="2219231"/>
              <a:ext cx="3370745" cy="241121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EA0FACC-688E-4D21-8DD7-FD77A1A77276}"/>
                </a:ext>
              </a:extLst>
            </p:cNvPr>
            <p:cNvSpPr/>
            <p:nvPr/>
          </p:nvSpPr>
          <p:spPr>
            <a:xfrm>
              <a:off x="466725" y="2439003"/>
              <a:ext cx="889794" cy="211077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形 15" descr="箭头左旋">
              <a:extLst>
                <a:ext uri="{FF2B5EF4-FFF2-40B4-BE49-F238E27FC236}">
                  <a16:creationId xmlns:a16="http://schemas.microsoft.com/office/drawing/2014/main" id="{1F960CB6-542B-4517-A9A1-6371FEA11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8946758">
              <a:off x="1260768" y="2788632"/>
              <a:ext cx="914400" cy="91440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2C0B227A-D395-4DC5-AF55-F6D300EC6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0897" y="1710336"/>
            <a:ext cx="3738477" cy="3429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6F82AAC-172B-45D9-BCA4-C6F9D837E7B8}"/>
              </a:ext>
            </a:extLst>
          </p:cNvPr>
          <p:cNvSpPr txBox="1"/>
          <p:nvPr/>
        </p:nvSpPr>
        <p:spPr>
          <a:xfrm>
            <a:off x="3920896" y="5139336"/>
            <a:ext cx="3738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②在参数视图中配置材质属性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17487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7847</TotalTime>
  <Words>1150</Words>
  <Application>Microsoft Office PowerPoint</Application>
  <PresentationFormat>宽屏</PresentationFormat>
  <Paragraphs>141</Paragraphs>
  <Slides>25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4" baseType="lpstr">
      <vt:lpstr>等线</vt:lpstr>
      <vt:lpstr>宋体</vt:lpstr>
      <vt:lpstr>微软雅黑</vt:lpstr>
      <vt:lpstr>Arial</vt:lpstr>
      <vt:lpstr>Calibri</vt:lpstr>
      <vt:lpstr>Cambria Math</vt:lpstr>
      <vt:lpstr>Courier New</vt:lpstr>
      <vt:lpstr>Georgia</vt:lpstr>
      <vt:lpstr>Office 主题​​</vt:lpstr>
      <vt:lpstr>仿真渲染软件</vt:lpstr>
      <vt:lpstr>何时使用？</vt:lpstr>
      <vt:lpstr>目录</vt:lpstr>
      <vt:lpstr>Houdini</vt:lpstr>
      <vt:lpstr>Houdini</vt:lpstr>
      <vt:lpstr>Houdini 界面</vt:lpstr>
      <vt:lpstr>添加物体</vt:lpstr>
      <vt:lpstr>从粒子获得流体表面</vt:lpstr>
      <vt:lpstr>赋予材质</vt:lpstr>
      <vt:lpstr>添加相机与光照</vt:lpstr>
      <vt:lpstr>Mantra 渲染</vt:lpstr>
      <vt:lpstr>Mantra 渲染</vt:lpstr>
      <vt:lpstr>Mantra 渲染</vt:lpstr>
      <vt:lpstr>Karma 渲染</vt:lpstr>
      <vt:lpstr>Karma 渲染</vt:lpstr>
      <vt:lpstr>ParaView</vt:lpstr>
      <vt:lpstr>ParaView</vt:lpstr>
      <vt:lpstr>体数据可视化</vt:lpstr>
      <vt:lpstr>体数据转换至 vti</vt:lpstr>
      <vt:lpstr>导入 ParaView 并可视化</vt:lpstr>
      <vt:lpstr>体渲染</vt:lpstr>
      <vt:lpstr>导出动画</vt:lpstr>
      <vt:lpstr>导出动画</vt:lpstr>
      <vt:lpstr>作业 4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GAMES 002:图形学研发基础工具</dc:title>
  <dc:creator>XingJingrui</dc:creator>
  <cp:lastModifiedBy>XingJingrui</cp:lastModifiedBy>
  <cp:revision>844</cp:revision>
  <dcterms:created xsi:type="dcterms:W3CDTF">2024-03-18T09:46:00Z</dcterms:created>
  <dcterms:modified xsi:type="dcterms:W3CDTF">2024-06-04T12:17:28Z</dcterms:modified>
</cp:coreProperties>
</file>