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4" r:id="rId4"/>
    <p:sldId id="296" r:id="rId5"/>
    <p:sldId id="295" r:id="rId6"/>
    <p:sldId id="297" r:id="rId7"/>
    <p:sldId id="298" r:id="rId8"/>
    <p:sldId id="299" r:id="rId9"/>
    <p:sldId id="304" r:id="rId10"/>
    <p:sldId id="305" r:id="rId11"/>
    <p:sldId id="306" r:id="rId12"/>
    <p:sldId id="300" r:id="rId13"/>
    <p:sldId id="301" r:id="rId14"/>
    <p:sldId id="302" r:id="rId15"/>
    <p:sldId id="303" r:id="rId16"/>
    <p:sldId id="307" r:id="rId17"/>
    <p:sldId id="308" r:id="rId18"/>
    <p:sldId id="309" r:id="rId19"/>
    <p:sldId id="310" r:id="rId20"/>
    <p:sldId id="311" r:id="rId21"/>
    <p:sldId id="313" r:id="rId22"/>
    <p:sldId id="312" r:id="rId23"/>
    <p:sldId id="314" r:id="rId24"/>
    <p:sldId id="345" r:id="rId25"/>
    <p:sldId id="347" r:id="rId26"/>
    <p:sldId id="293" r:id="rId2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5238" autoAdjust="0"/>
  </p:normalViewPr>
  <p:slideViewPr>
    <p:cSldViewPr snapToGrid="0">
      <p:cViewPr varScale="1">
        <p:scale>
          <a:sx n="112" d="100"/>
          <a:sy n="112" d="100"/>
        </p:scale>
        <p:origin x="22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0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2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 baseline="0">
                <a:latin typeface="(使用中文字体)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AAC9-BBBD-4319-BB0F-932C7131C532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0496937-867C-4241-8718-49BE54DF14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2DA1-1BB1-4485-9DFC-A7F347D4564D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553D-22D8-4C80-A542-3E7DCBF006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65117" y="304800"/>
            <a:ext cx="2669116" cy="5715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7CDA-C600-4B86-A06F-61912B2B206B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8012-AE57-4DD9-A4FB-928D02E268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 baseline="0">
                <a:latin typeface="(使用中文字体)"/>
              </a:defRPr>
            </a:lvl1pPr>
            <a:lvl2pPr>
              <a:lnSpc>
                <a:spcPct val="120000"/>
              </a:lnSpc>
              <a:defRPr baseline="0">
                <a:latin typeface="(使用中文字体)"/>
              </a:defRPr>
            </a:lvl2pPr>
            <a:lvl3pPr>
              <a:lnSpc>
                <a:spcPct val="120000"/>
              </a:lnSpc>
              <a:defRPr baseline="0">
                <a:latin typeface="(使用中文字体)"/>
              </a:defRPr>
            </a:lvl3pPr>
            <a:lvl4pPr>
              <a:lnSpc>
                <a:spcPct val="120000"/>
              </a:lnSpc>
              <a:defRPr baseline="0">
                <a:latin typeface="(使用中文字体)"/>
              </a:defRPr>
            </a:lvl4pPr>
            <a:lvl5pPr>
              <a:lnSpc>
                <a:spcPct val="120000"/>
              </a:lnSpc>
              <a:defRPr baseline="0">
                <a:latin typeface="(使用中文字体)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F19E-E9B4-41F3-A9B0-301DCE559660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476D6-EA04-4431-9D69-B5EF5C796A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CD057-7456-4600-B7C4-8E42DF96424E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49CC8-CFD1-4C0E-A48B-21FD2556C9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BDABF-CCFE-4AAC-9C44-2621A2CCB782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1183-6743-450D-B58C-675DCFE5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5AC6-94B1-4D62-8D03-B6452379D6C2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940D4-4E4D-470C-9CC3-217B6AF400A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FC43-4974-4245-B649-165FFC43E3BF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8CC9-20E4-42B1-A9A5-751A6244E4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01ADF-BF7E-4485-ABBA-6821518F800E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75A3A-3B04-4305-AC34-634C46AC17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2D9B-2953-432C-9911-57626AF5970E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61E51-94B5-4826-9767-AD858430E70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A2D4-655C-4E9C-8EAB-C1EE1719B36E}" type="datetime1">
              <a:rPr lang="zh-CN" altLang="en-US"/>
              <a:t>2024/5/21</a:t>
            </a:fld>
            <a:endParaRPr lang="zh-CN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C6084-DA02-47AB-B5F4-B06A76104A1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0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812800" y="1566863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baseline="0">
              <a:latin typeface="Dubai" panose="020B0503030403030204" pitchFamily="34" charset="-78"/>
              <a:ea typeface="宋体" panose="02010600030101010101" pitchFamily="2" charset="-122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aseline="0">
              <a:latin typeface="Dubai" panose="020B0503030403030204" pitchFamily="34" charset="-78"/>
              <a:ea typeface="宋体" panose="02010600030101010101" pitchFamily="2" charset="-122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aseline="0">
                <a:latin typeface="Dubai" panose="020B0503030403030204" pitchFamily="34" charset="-78"/>
                <a:ea typeface="宋体" pitchFamily="2" charset="-122"/>
              </a:defRPr>
            </a:lvl1pPr>
          </a:lstStyle>
          <a:p>
            <a:pPr>
              <a:defRPr/>
            </a:pPr>
            <a:fld id="{0D9C8854-38A2-4A75-B4DC-CD454DA6504E}" type="datetime1">
              <a:rPr lang="zh-CN" altLang="en-US" smtClean="0"/>
              <a:pPr>
                <a:defRPr/>
              </a:pPr>
              <a:t>2024/5/21</a:t>
            </a:fld>
            <a:endParaRPr lang="zh-CN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aseline="0">
                <a:latin typeface="Dubai" panose="020B0503030403030204" pitchFamily="34" charset="-78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aseline="0">
                <a:latin typeface="Dubai" panose="020B0503030403030204" pitchFamily="34" charset="-78"/>
                <a:ea typeface="宋体" panose="02010600030101010101" pitchFamily="2" charset="-122"/>
              </a:defRPr>
            </a:lvl1pPr>
          </a:lstStyle>
          <a:p>
            <a:fld id="{1543DB32-5FF1-432D-BB75-8BB6CE055B2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baseline="0">
          <a:solidFill>
            <a:schemeClr val="tx2"/>
          </a:solidFill>
          <a:latin typeface="(使用中文字体)"/>
          <a:ea typeface="华文中宋" panose="0201060004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宋体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baseline="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baseline="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baseline="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baseline="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baseline="0">
          <a:solidFill>
            <a:schemeClr val="tx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25514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49393000" TargetMode="External"/><Relationship Id="rId2" Type="http://schemas.openxmlformats.org/officeDocument/2006/relationships/hyperlink" Target="https://github.com/HTDerekLiu/BlenderToolbo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libili.com/video/BV1Ji4y1g7Kf" TargetMode="External"/><Relationship Id="rId4" Type="http://schemas.openxmlformats.org/officeDocument/2006/relationships/hyperlink" Target="https://www.youtube.com/channel/UCuNhGhbemBkdflZ1FGJ0lUQ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ilibili.com/video/BV135411G7s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ics.stanford.edu/data/3Dscanre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A1208-CC0C-87D7-F210-7CC6E554C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三维处理工具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048F20F-14AC-9345-451D-404E82FD7E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/>
              <a:t>叶开 北京大学</a:t>
            </a:r>
            <a:endParaRPr lang="en-US" altLang="zh-CN" dirty="0"/>
          </a:p>
          <a:p>
            <a:pPr algn="r"/>
            <a:r>
              <a:rPr lang="en-US" altLang="zh-CN" dirty="0"/>
              <a:t>2024.05.21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F4FF7C-F96C-BCCF-ED14-A76FB614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2AAC9-BBBD-4319-BB0F-932C7131C532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2205FB3-0064-542B-C764-FE71395C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96937-867C-4241-8718-49BE54DF14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/>
              <a:t>Open3D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47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https://www.open3d.org/docs/release/</a:t>
            </a:r>
            <a:endParaRPr kumimoji="1"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968D3BCA-0CF6-5FCD-E229-5ECB7E86E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33" y="1749425"/>
            <a:ext cx="6224279" cy="4267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E23DFA-3AD4-0398-0531-BD298A4C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33" y="2047240"/>
            <a:ext cx="32893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/>
              <a:t>Open3D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47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https://www.open3d.org/docs/release/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4970074-5674-FE6B-B348-FB1722E6C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290" y="1752600"/>
            <a:ext cx="80467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519BDC6-5949-64D1-2F72-C5C439F2C26B}"/>
              </a:ext>
            </a:extLst>
          </p:cNvPr>
          <p:cNvSpPr txBox="1">
            <a:spLocks/>
          </p:cNvSpPr>
          <p:nvPr/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469900" indent="-469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aseline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908050" indent="-43688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baseline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2pPr>
            <a:lvl3pPr marL="1304925" indent="-3956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baseline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3pPr>
            <a:lvl4pPr marL="1694180" indent="-3873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baseline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4pPr>
            <a:lvl5pPr marL="2094230" indent="-398780" algn="l" rtl="0" eaLnBrk="0" fontAlgn="base" hangingPunct="0">
              <a:lnSpc>
                <a:spcPct val="12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5pPr>
            <a:lvl6pPr marL="25514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6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8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3030" indent="-39878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kumimoji="1" lang="zh-CN" altLang="en-US" kern="0" dirty="0"/>
              <a:t>开源软件</a:t>
            </a:r>
            <a:r>
              <a:rPr kumimoji="1" lang="en-US" altLang="zh-CN" kern="0" dirty="0"/>
              <a:t>(Python)</a:t>
            </a:r>
          </a:p>
          <a:p>
            <a:r>
              <a:rPr kumimoji="1" lang="zh-CN" altLang="en-US" kern="0" dirty="0"/>
              <a:t>图形化界面 </a:t>
            </a:r>
            <a:r>
              <a:rPr kumimoji="1" lang="en-US" altLang="zh-CN" kern="0" dirty="0"/>
              <a:t>+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Python</a:t>
            </a:r>
            <a:r>
              <a:rPr kumimoji="1" lang="zh-CN" altLang="en-US" kern="0" dirty="0"/>
              <a:t> </a:t>
            </a:r>
            <a:r>
              <a:rPr kumimoji="1" lang="en-US" altLang="zh-CN" kern="0" dirty="0"/>
              <a:t>API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渲染工具：</a:t>
            </a:r>
            <a:r>
              <a:rPr lang="en-US" altLang="zh-CN" sz="4000" dirty="0"/>
              <a:t>Blender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707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docs.blender.org</a:t>
            </a:r>
            <a:r>
              <a:rPr kumimoji="1" lang="en" altLang="zh-CN" dirty="0"/>
              <a:t>/manual/</a:t>
            </a:r>
            <a:r>
              <a:rPr kumimoji="1" lang="en" altLang="zh-CN" dirty="0" err="1"/>
              <a:t>zh-hans</a:t>
            </a:r>
            <a:r>
              <a:rPr kumimoji="1" lang="en" altLang="zh-CN" dirty="0"/>
              <a:t>/latest/</a:t>
            </a:r>
            <a:r>
              <a:rPr kumimoji="1" lang="en" altLang="zh-CN" dirty="0" err="1"/>
              <a:t>index.html</a:t>
            </a:r>
            <a:endParaRPr kumimoji="1" lang="zh-CN" altLang="en-US" dirty="0"/>
          </a:p>
        </p:txBody>
      </p:sp>
      <p:pic>
        <p:nvPicPr>
          <p:cNvPr id="1026" name="Picture 2" descr="A Comprehensive Guide to Blender Powerful Editing Software - Electriqk Utopia">
            <a:extLst>
              <a:ext uri="{FF2B5EF4-FFF2-40B4-BE49-F238E27FC236}">
                <a16:creationId xmlns:a16="http://schemas.microsoft.com/office/drawing/2014/main" id="{16EC7B13-66D2-36A1-AEC6-A62003116B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" y="3039983"/>
            <a:ext cx="3906520" cy="292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渲染工具：</a:t>
            </a:r>
            <a:r>
              <a:rPr lang="en-US" altLang="zh-CN" sz="4000" dirty="0"/>
              <a:t>Blender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707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docs.blender.org</a:t>
            </a:r>
            <a:r>
              <a:rPr kumimoji="1" lang="en" altLang="zh-CN" dirty="0"/>
              <a:t>/manual/</a:t>
            </a:r>
            <a:r>
              <a:rPr kumimoji="1" lang="en" altLang="zh-CN" dirty="0" err="1"/>
              <a:t>zh-hans</a:t>
            </a:r>
            <a:r>
              <a:rPr kumimoji="1" lang="en" altLang="zh-CN" dirty="0"/>
              <a:t>/latest/</a:t>
            </a:r>
            <a:r>
              <a:rPr kumimoji="1" lang="en" altLang="zh-CN" dirty="0" err="1"/>
              <a:t>index.html</a:t>
            </a:r>
            <a:endParaRPr kumimoji="1" lang="zh-CN" altLang="en-US" dirty="0"/>
          </a:p>
        </p:txBody>
      </p:sp>
      <p:pic>
        <p:nvPicPr>
          <p:cNvPr id="2050" name="Picture 2" descr="step1">
            <a:extLst>
              <a:ext uri="{FF2B5EF4-FFF2-40B4-BE49-F238E27FC236}">
                <a16:creationId xmlns:a16="http://schemas.microsoft.com/office/drawing/2014/main" id="{5DA497CC-44C2-9AC6-6785-0B23962E11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749425"/>
            <a:ext cx="680299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渲染工具：</a:t>
            </a:r>
            <a:r>
              <a:rPr lang="en-US" altLang="zh-CN" sz="4000" dirty="0"/>
              <a:t>Blender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707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docs.blender.org</a:t>
            </a:r>
            <a:r>
              <a:rPr kumimoji="1" lang="en" altLang="zh-CN" dirty="0"/>
              <a:t>/manual/</a:t>
            </a:r>
            <a:r>
              <a:rPr kumimoji="1" lang="en" altLang="zh-CN" dirty="0" err="1"/>
              <a:t>zh-hans</a:t>
            </a:r>
            <a:r>
              <a:rPr kumimoji="1" lang="en" altLang="zh-CN" dirty="0"/>
              <a:t>/latest/</a:t>
            </a:r>
            <a:r>
              <a:rPr kumimoji="1" lang="en" altLang="zh-CN" dirty="0" err="1"/>
              <a:t>index.html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C11F1A-3395-AC6A-50A6-7F230ED2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学术使用</a:t>
            </a:r>
            <a:endParaRPr kumimoji="1" lang="en-US" altLang="zh-CN" dirty="0"/>
          </a:p>
          <a:p>
            <a:pPr lvl="1"/>
            <a:r>
              <a:rPr kumimoji="1" lang="en" altLang="zh-CN" dirty="0">
                <a:hlinkClick r:id="rId2"/>
              </a:rPr>
              <a:t>https://github.com/HTDerekLiu/BlenderToolbox</a:t>
            </a:r>
            <a:endParaRPr kumimoji="1" lang="en" altLang="zh-CN" dirty="0"/>
          </a:p>
          <a:p>
            <a:r>
              <a:rPr kumimoji="1" lang="zh-CN" altLang="en-US" dirty="0"/>
              <a:t>教程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3"/>
              </a:rPr>
              <a:t>https://zhuanlan.zhihu.com/p/349393000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4"/>
              </a:rPr>
              <a:t>https://www.youtube.com/channel/UCuNhGhbemBkdflZ1FGJ0lUQ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5"/>
              </a:rPr>
              <a:t>https://www.bilibili.com/video/BV1Ji4y1g7Kf/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14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渲染工具：其他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C11F1A-3395-AC6A-50A6-7F230ED2B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Houdini</a:t>
            </a:r>
            <a:r>
              <a:rPr kumimoji="1" lang="zh-CN" altLang="en-US" dirty="0"/>
              <a:t>：电影特效</a:t>
            </a:r>
            <a:r>
              <a:rPr kumimoji="1" lang="en-US" altLang="zh-CN" dirty="0"/>
              <a:t>/</a:t>
            </a:r>
            <a:r>
              <a:rPr kumimoji="1" lang="zh-CN" altLang="en-US" dirty="0"/>
              <a:t>游戏特效</a:t>
            </a:r>
            <a:endParaRPr kumimoji="1" lang="en-US" altLang="zh-CN" dirty="0"/>
          </a:p>
          <a:p>
            <a:r>
              <a:rPr kumimoji="1" lang="en-US" altLang="zh-CN" dirty="0" err="1"/>
              <a:t>Keyshot</a:t>
            </a:r>
            <a:r>
              <a:rPr kumimoji="1" lang="zh-CN" altLang="en-US" dirty="0"/>
              <a:t>：光追</a:t>
            </a:r>
            <a:r>
              <a:rPr kumimoji="1" lang="en-US" altLang="zh-CN" dirty="0"/>
              <a:t>/</a:t>
            </a:r>
            <a:r>
              <a:rPr kumimoji="1" lang="zh-CN" altLang="en-US" dirty="0"/>
              <a:t>真实感渲染</a:t>
            </a:r>
            <a:endParaRPr kumimoji="1" lang="en-US" altLang="zh-CN" dirty="0"/>
          </a:p>
          <a:p>
            <a:r>
              <a:rPr kumimoji="1" lang="en-US" altLang="zh-CN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5894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Colmap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31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colmap.github.io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35B81C3-666C-32A1-0398-0BB27FE28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1749425"/>
            <a:ext cx="687596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Colmap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31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colmap.github.io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52E485-D98B-E343-3D9C-9EE25E27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位姿估计</a:t>
            </a:r>
            <a:r>
              <a:rPr kumimoji="1" lang="en-US" altLang="zh-CN" dirty="0"/>
              <a:t>+</a:t>
            </a:r>
            <a:r>
              <a:rPr kumimoji="1" lang="zh-CN" altLang="en-US" dirty="0"/>
              <a:t>稀疏重建</a:t>
            </a:r>
            <a:r>
              <a:rPr kumimoji="1" lang="en-US" altLang="zh-CN" dirty="0"/>
              <a:t>+</a:t>
            </a:r>
            <a:r>
              <a:rPr kumimoji="1" lang="zh-CN" altLang="en-US" dirty="0"/>
              <a:t>稠密重建</a:t>
            </a:r>
            <a:endParaRPr kumimoji="1" lang="en-US" altLang="zh-CN" dirty="0"/>
          </a:p>
          <a:p>
            <a:r>
              <a:rPr kumimoji="1" lang="zh-CN" altLang="en-US" dirty="0"/>
              <a:t>开源软件</a:t>
            </a:r>
            <a:r>
              <a:rPr kumimoji="1" lang="en-US" altLang="zh-CN" dirty="0"/>
              <a:t>(C++)</a:t>
            </a:r>
          </a:p>
          <a:p>
            <a:r>
              <a:rPr kumimoji="1" lang="zh-CN" altLang="en-US" dirty="0"/>
              <a:t>图形化界面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</a:p>
        </p:txBody>
      </p:sp>
      <p:pic>
        <p:nvPicPr>
          <p:cNvPr id="5122" name="Picture 2" descr="Photogrammetry with the free Colmap app tutorial - CGPress">
            <a:extLst>
              <a:ext uri="{FF2B5EF4-FFF2-40B4-BE49-F238E27FC236}">
                <a16:creationId xmlns:a16="http://schemas.microsoft.com/office/drawing/2014/main" id="{4D92B57D-BEF2-6005-3BB4-F7BEF5DD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411" y="3251914"/>
            <a:ext cx="4504222" cy="27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Colmap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31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colmap.github.io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7170" name="Picture 2" descr="Photogrammetry with the free Colmap app tutorial - CGPress">
            <a:extLst>
              <a:ext uri="{FF2B5EF4-FFF2-40B4-BE49-F238E27FC236}">
                <a16:creationId xmlns:a16="http://schemas.microsoft.com/office/drawing/2014/main" id="{7A94AEEC-B86C-8472-E0D2-B8F2F1F7A7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92300"/>
            <a:ext cx="64897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Colmap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3126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colmap.github.io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84B263-3051-78E6-E7AB-36E02445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" altLang="zh-CN" dirty="0">
                <a:hlinkClick r:id="rId2"/>
              </a:rPr>
              <a:t>https://www.bilibili.com/video/BV135411G7sR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4066DDB-2879-1D93-CAEC-BBA75784A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0" b="2070"/>
          <a:stretch/>
        </p:blipFill>
        <p:spPr>
          <a:xfrm>
            <a:off x="868631" y="2782054"/>
            <a:ext cx="5171538" cy="2784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FA079E-FE6F-493F-0C4E-2C1D767FC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60" y="2782054"/>
            <a:ext cx="4838280" cy="28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7146-6375-82CC-17F8-AC24941A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ADB06F-915E-944D-C844-B6ADE17A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1.</a:t>
            </a:r>
            <a:r>
              <a:rPr lang="zh-CN" altLang="en-US" sz="2400" dirty="0"/>
              <a:t> 几何处理工具</a:t>
            </a:r>
            <a:endParaRPr lang="en-US" altLang="zh-CN" sz="2400" dirty="0"/>
          </a:p>
          <a:p>
            <a:pPr lvl="1"/>
            <a:r>
              <a:rPr lang="en-US" altLang="zh-CN" sz="2000" dirty="0" err="1"/>
              <a:t>CloudCompare</a:t>
            </a:r>
            <a:r>
              <a:rPr lang="en-US" altLang="zh-CN" sz="2000" dirty="0"/>
              <a:t>/MeshLab</a:t>
            </a:r>
          </a:p>
          <a:p>
            <a:pPr lvl="1"/>
            <a:r>
              <a:rPr lang="en-US" altLang="zh-CN" sz="2000" dirty="0"/>
              <a:t>Open3D</a:t>
            </a:r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 渲染工具</a:t>
            </a:r>
            <a:endParaRPr lang="en-US" altLang="zh-CN" sz="2400" dirty="0"/>
          </a:p>
          <a:p>
            <a:pPr lvl="1"/>
            <a:r>
              <a:rPr lang="en-US" altLang="zh-CN" sz="2000" dirty="0"/>
              <a:t>Blender</a:t>
            </a:r>
          </a:p>
          <a:p>
            <a:pPr lvl="1"/>
            <a:r>
              <a:rPr lang="en-US" altLang="zh-CN" sz="2000" dirty="0" err="1"/>
              <a:t>Keyshot</a:t>
            </a:r>
            <a:endParaRPr lang="en-US" altLang="zh-CN" sz="2000" dirty="0"/>
          </a:p>
          <a:p>
            <a:r>
              <a:rPr lang="en-US" altLang="zh-CN" sz="2400" dirty="0"/>
              <a:t>3.</a:t>
            </a:r>
            <a:r>
              <a:rPr lang="zh-CN" altLang="en-US" sz="2400" dirty="0"/>
              <a:t> 重建工具</a:t>
            </a:r>
            <a:endParaRPr lang="en-US" altLang="zh-CN" sz="2400" dirty="0"/>
          </a:p>
          <a:p>
            <a:pPr lvl="1"/>
            <a:r>
              <a:rPr lang="en-US" altLang="zh-CN" sz="2000" dirty="0" err="1"/>
              <a:t>Colmap</a:t>
            </a:r>
            <a:endParaRPr lang="en-US" altLang="zh-CN" sz="2000" dirty="0"/>
          </a:p>
          <a:p>
            <a:pPr lvl="1"/>
            <a:r>
              <a:rPr lang="en-US" altLang="zh-CN" sz="2000" dirty="0" err="1"/>
              <a:t>ContextCapture</a:t>
            </a:r>
            <a:endParaRPr lang="en-US" altLang="zh-CN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707F8D-6BA2-6331-0C92-FCD9244A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66186-A39A-3AAD-5806-97883DDD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31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ContextCapture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86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docs.bentley.com</a:t>
            </a:r>
            <a:r>
              <a:rPr kumimoji="1" lang="en" altLang="zh-CN" dirty="0"/>
              <a:t>/</a:t>
            </a:r>
            <a:r>
              <a:rPr kumimoji="1" lang="en" altLang="zh-CN" dirty="0" err="1"/>
              <a:t>LiveContent</a:t>
            </a:r>
            <a:r>
              <a:rPr kumimoji="1" lang="en" altLang="zh-CN" dirty="0"/>
              <a:t>/web/ContextCapture%20Help%20v4.5-v6/</a:t>
            </a:r>
            <a:r>
              <a:rPr kumimoji="1" lang="en" altLang="zh-CN" dirty="0" err="1"/>
              <a:t>zh-cn</a:t>
            </a:r>
            <a:r>
              <a:rPr kumimoji="1" lang="en" altLang="zh-CN" dirty="0"/>
              <a:t>/GUID-E71D0658-82CD-46F3-B400-17F95A3939EE.html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BE4CC-6CF6-6CCA-C983-42B9A790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实景</a:t>
            </a:r>
            <a:r>
              <a:rPr kumimoji="1" lang="en-US" altLang="zh-CN" dirty="0"/>
              <a:t>/</a:t>
            </a:r>
            <a:r>
              <a:rPr kumimoji="1" lang="zh-CN" altLang="en-US" dirty="0"/>
              <a:t>航拍：位姿估计</a:t>
            </a:r>
            <a:r>
              <a:rPr kumimoji="1" lang="en-US" altLang="zh-CN" dirty="0"/>
              <a:t>+</a:t>
            </a:r>
            <a:r>
              <a:rPr kumimoji="1" lang="zh-CN" altLang="en-US" dirty="0"/>
              <a:t>重建</a:t>
            </a:r>
            <a:endParaRPr kumimoji="1" lang="en-US" altLang="zh-CN" dirty="0"/>
          </a:p>
          <a:p>
            <a:r>
              <a:rPr kumimoji="1" lang="zh-CN" altLang="en-US" dirty="0"/>
              <a:t>商用软件</a:t>
            </a:r>
            <a:endParaRPr kumimoji="1" lang="en-US" altLang="zh-CN" dirty="0"/>
          </a:p>
          <a:p>
            <a:r>
              <a:rPr kumimoji="1" lang="zh-CN" altLang="en-US" dirty="0"/>
              <a:t>图形化界面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</a:p>
          <a:p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E7FB95-F952-74DB-7090-A606ADCBB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30" y="4284980"/>
            <a:ext cx="3327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ContextCapture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86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docs.bentley.com</a:t>
            </a:r>
            <a:r>
              <a:rPr kumimoji="1" lang="en" altLang="zh-CN" dirty="0"/>
              <a:t>/</a:t>
            </a:r>
            <a:r>
              <a:rPr kumimoji="1" lang="en" altLang="zh-CN" dirty="0" err="1"/>
              <a:t>LiveContent</a:t>
            </a:r>
            <a:r>
              <a:rPr kumimoji="1" lang="en" altLang="zh-CN" dirty="0"/>
              <a:t>/web/ContextCapture%20Help%20v4.5-v6/</a:t>
            </a:r>
            <a:r>
              <a:rPr kumimoji="1" lang="en" altLang="zh-CN" dirty="0" err="1"/>
              <a:t>zh-cn</a:t>
            </a:r>
            <a:r>
              <a:rPr kumimoji="1" lang="en" altLang="zh-CN" dirty="0"/>
              <a:t>/GUID-E71D0658-82CD-46F3-B400-17F95A3939EE.html</a:t>
            </a:r>
            <a:endParaRPr kumimoji="1" lang="zh-CN" altLang="en-US" dirty="0"/>
          </a:p>
        </p:txBody>
      </p:sp>
      <p:pic>
        <p:nvPicPr>
          <p:cNvPr id="10242" name="Picture 2" descr="ContextCapture Tutorial - Using Multi Photo Selection - YouTube">
            <a:extLst>
              <a:ext uri="{FF2B5EF4-FFF2-40B4-BE49-F238E27FC236}">
                <a16:creationId xmlns:a16="http://schemas.microsoft.com/office/drawing/2014/main" id="{AEC2273C-121B-1D3A-084C-E1F8CC04E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752600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</a:t>
            </a:r>
            <a:r>
              <a:rPr lang="en-US" altLang="zh-CN" sz="4000" dirty="0" err="1"/>
              <a:t>ContextCapture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867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docs.bentley.com</a:t>
            </a:r>
            <a:r>
              <a:rPr kumimoji="1" lang="en" altLang="zh-CN" dirty="0"/>
              <a:t>/</a:t>
            </a:r>
            <a:r>
              <a:rPr kumimoji="1" lang="en" altLang="zh-CN" dirty="0" err="1"/>
              <a:t>LiveContent</a:t>
            </a:r>
            <a:r>
              <a:rPr kumimoji="1" lang="en" altLang="zh-CN" dirty="0"/>
              <a:t>/web/ContextCapture%20Help%20v4.5-v6/</a:t>
            </a:r>
            <a:r>
              <a:rPr kumimoji="1" lang="en" altLang="zh-CN" dirty="0" err="1"/>
              <a:t>zh-cn</a:t>
            </a:r>
            <a:r>
              <a:rPr kumimoji="1" lang="en" altLang="zh-CN" dirty="0"/>
              <a:t>/GUID-E71D0658-82CD-46F3-B400-17F95A3939EE.html</a:t>
            </a:r>
            <a:endParaRPr kumimoji="1" lang="zh-CN" altLang="en-US" dirty="0"/>
          </a:p>
        </p:txBody>
      </p:sp>
      <p:pic>
        <p:nvPicPr>
          <p:cNvPr id="9218" name="Picture 2" descr="ContextCapture CONNECT Edition Overview - YouTube">
            <a:extLst>
              <a:ext uri="{FF2B5EF4-FFF2-40B4-BE49-F238E27FC236}">
                <a16:creationId xmlns:a16="http://schemas.microsoft.com/office/drawing/2014/main" id="{C8AC4CBB-C788-DC7D-59AE-7480E1D82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752600"/>
            <a:ext cx="75861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重建工具：其他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BE4CC-6CF6-6CCA-C983-42B9A790A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/>
              <a:t>MetaShape</a:t>
            </a:r>
            <a:endParaRPr kumimoji="1" lang="en-US" altLang="zh-CN" dirty="0"/>
          </a:p>
          <a:p>
            <a:r>
              <a:rPr kumimoji="1" lang="en-US" altLang="zh-CN" dirty="0" err="1"/>
              <a:t>Meshroom</a:t>
            </a:r>
            <a:endParaRPr kumimoji="1" lang="en-US" altLang="zh-CN" dirty="0"/>
          </a:p>
          <a:p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5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7146-6375-82CC-17F8-AC24941A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CN" altLang="en-US" dirty="0"/>
              <a:t>（</a:t>
            </a:r>
            <a:r>
              <a:rPr lang="en-US" altLang="zh-CN" dirty="0"/>
              <a:t>12'+6'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707F8D-6BA2-6331-0C92-FCD9244A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66186-A39A-3AAD-5806-97883DDD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6880E-819E-C86D-5D8C-58EBF562C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 使用任意软件对 </a:t>
            </a:r>
            <a:r>
              <a:rPr lang="en-US" altLang="zh-CN" dirty="0"/>
              <a:t>bunny</a:t>
            </a:r>
            <a:r>
              <a:rPr lang="zh-CN" altLang="en-US" dirty="0"/>
              <a:t> 模型进行网格简化，得到最终面片数量分别在</a:t>
            </a:r>
            <a:r>
              <a:rPr lang="en-US" altLang="zh-CN" dirty="0"/>
              <a:t>100</a:t>
            </a:r>
            <a:r>
              <a:rPr lang="zh-CN" altLang="en-US" dirty="0"/>
              <a:t>～</a:t>
            </a:r>
            <a:r>
              <a:rPr lang="en-US" altLang="zh-CN" dirty="0"/>
              <a:t>1000</a:t>
            </a:r>
            <a:r>
              <a:rPr lang="zh-CN" altLang="en-US" dirty="0"/>
              <a:t>和</a:t>
            </a:r>
            <a:r>
              <a:rPr lang="en-US" altLang="zh-CN" dirty="0"/>
              <a:t>1000</a:t>
            </a:r>
            <a:r>
              <a:rPr lang="zh-CN" altLang="en-US" dirty="0"/>
              <a:t>～</a:t>
            </a:r>
            <a:r>
              <a:rPr lang="en-US" altLang="zh-CN" dirty="0"/>
              <a:t>10000</a:t>
            </a:r>
            <a:r>
              <a:rPr lang="zh-CN" altLang="en-US" dirty="0"/>
              <a:t>的两个简化模型</a:t>
            </a:r>
            <a:r>
              <a:rPr lang="en-US" altLang="zh-CN" dirty="0"/>
              <a:t> (12')</a:t>
            </a:r>
          </a:p>
          <a:p>
            <a:r>
              <a:rPr lang="en-US" altLang="zh-CN" dirty="0"/>
              <a:t>2.</a:t>
            </a:r>
            <a:r>
              <a:rPr lang="zh-CN" altLang="en-US" dirty="0"/>
              <a:t> 使用任意软件对这两个模型进行渲染，你可以采用不同的材质和光照，对比效果</a:t>
            </a:r>
            <a:r>
              <a:rPr lang="en-US" altLang="zh-CN" dirty="0"/>
              <a:t> (6')</a:t>
            </a:r>
          </a:p>
          <a:p>
            <a:r>
              <a:rPr lang="en-US" altLang="zh-CN" sz="2800" dirty="0"/>
              <a:t>Bunny</a:t>
            </a:r>
            <a:r>
              <a:rPr lang="zh-CN" altLang="en-US" sz="2800" dirty="0"/>
              <a:t> 模型可以在</a:t>
            </a:r>
            <a:r>
              <a:rPr lang="en" altLang="zh-CN" sz="2800" dirty="0">
                <a:hlinkClick r:id="rId3"/>
              </a:rPr>
              <a:t>https://graphics.stanford.edu/data/3Dscanrep/</a:t>
            </a:r>
            <a:r>
              <a:rPr lang="zh-CN" altLang="en-US" sz="2800" dirty="0"/>
              <a:t> 找到。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6388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7146-6375-82CC-17F8-AC24941A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</a:t>
            </a:r>
            <a:r>
              <a:rPr lang="en-US" altLang="zh-CN" dirty="0"/>
              <a:t>3</a:t>
            </a:r>
            <a:r>
              <a:rPr lang="zh-CN" altLang="en-US" dirty="0"/>
              <a:t>（</a:t>
            </a:r>
            <a:r>
              <a:rPr lang="en-US" altLang="zh-CN"/>
              <a:t>12'+</a:t>
            </a:r>
            <a:r>
              <a:rPr lang="en-US" altLang="zh-CN" dirty="0"/>
              <a:t>6'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707F8D-6BA2-6331-0C92-FCD9244A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66186-A39A-3AAD-5806-97883DDD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F6880E-819E-C86D-5D8C-58EBF562C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要求：提交 </a:t>
            </a:r>
            <a:r>
              <a:rPr lang="en-US" altLang="zh-CN" dirty="0"/>
              <a:t>PDF </a:t>
            </a:r>
            <a:r>
              <a:rPr lang="zh-CN" altLang="en-US" dirty="0"/>
              <a:t>文件，注明序号。如涉及到编写代码的部分请将代码复制到文档中；需要展示结果的部分请在文档内附图。</a:t>
            </a:r>
          </a:p>
          <a:p>
            <a:r>
              <a:rPr lang="zh-CN" altLang="en-US" dirty="0"/>
              <a:t>截止日期：</a:t>
            </a:r>
            <a:r>
              <a:rPr lang="en-US" altLang="zh-CN" dirty="0"/>
              <a:t>2024 </a:t>
            </a:r>
            <a:r>
              <a:rPr lang="zh-CN" altLang="en-US" dirty="0"/>
              <a:t>年 </a:t>
            </a:r>
            <a:r>
              <a:rPr lang="en-US" altLang="zh-CN" dirty="0"/>
              <a:t>6 </a:t>
            </a:r>
            <a:r>
              <a:rPr lang="zh-CN" altLang="en-US" dirty="0"/>
              <a:t>月 </a:t>
            </a:r>
            <a:r>
              <a:rPr lang="en-US" altLang="zh-CN" dirty="0"/>
              <a:t>4 </a:t>
            </a:r>
            <a:r>
              <a:rPr lang="zh-CN" altLang="en-US" dirty="0"/>
              <a:t>日 </a:t>
            </a:r>
            <a:r>
              <a:rPr lang="en-US" altLang="zh-CN" dirty="0"/>
              <a:t>23:59</a:t>
            </a:r>
          </a:p>
          <a:p>
            <a:r>
              <a:rPr lang="zh-CN" altLang="en-US" dirty="0"/>
              <a:t>总分：</a:t>
            </a:r>
            <a:r>
              <a:rPr lang="en-US" altLang="zh-CN" dirty="0"/>
              <a:t>12+6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64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7146-6375-82CC-17F8-AC24941A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707F8D-6BA2-6331-0C92-FCD9244A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266186-A39A-3AAD-5806-97883DDD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 err="1"/>
              <a:t>CloudCompare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05ACB-4766-FD30-1D9B-26FED422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点云处理</a:t>
            </a:r>
            <a:endParaRPr kumimoji="1" lang="en-US" altLang="zh-CN" dirty="0"/>
          </a:p>
          <a:p>
            <a:r>
              <a:rPr kumimoji="1" lang="zh-CN" altLang="en-US" dirty="0"/>
              <a:t>开源软件</a:t>
            </a:r>
            <a:r>
              <a:rPr kumimoji="1" lang="en-US" altLang="zh-CN" dirty="0"/>
              <a:t>(C++)</a:t>
            </a:r>
          </a:p>
          <a:p>
            <a:r>
              <a:rPr kumimoji="1" lang="zh-CN" altLang="en-US" dirty="0"/>
              <a:t>图形化界面</a:t>
            </a:r>
            <a:endParaRPr kumimoji="1" lang="en-US" altLang="zh-CN" dirty="0"/>
          </a:p>
          <a:p>
            <a:r>
              <a:rPr kumimoji="1" lang="zh-CN" altLang="en-US" dirty="0"/>
              <a:t>提供一系列插件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法向估计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outliers</a:t>
            </a:r>
            <a:r>
              <a:rPr kumimoji="1" lang="zh-CN" altLang="en-US" dirty="0"/>
              <a:t> 去除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点云分割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61ED01-EF88-0591-E465-23D500DA5A57}"/>
              </a:ext>
            </a:extLst>
          </p:cNvPr>
          <p:cNvSpPr txBox="1"/>
          <p:nvPr/>
        </p:nvSpPr>
        <p:spPr>
          <a:xfrm>
            <a:off x="1988820" y="6183868"/>
            <a:ext cx="39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www.cloudcompare.org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1CD16D-E46E-2DA0-AFD8-30994E99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040" y="2004807"/>
            <a:ext cx="6991350" cy="18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 err="1"/>
              <a:t>CloudCompare</a:t>
            </a:r>
            <a:endParaRPr kumimoji="1"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84EDB37-6D6E-8EDD-D492-601098517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440" y="1752600"/>
            <a:ext cx="6542420" cy="426720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61ED01-EF88-0591-E465-23D500DA5A57}"/>
              </a:ext>
            </a:extLst>
          </p:cNvPr>
          <p:cNvSpPr txBox="1"/>
          <p:nvPr/>
        </p:nvSpPr>
        <p:spPr>
          <a:xfrm>
            <a:off x="1988820" y="6183868"/>
            <a:ext cx="391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www.cloudcompare.org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192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/>
              <a:t>MeshLab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05ACB-4766-FD30-1D9B-26FED422A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网格处理</a:t>
            </a:r>
            <a:endParaRPr kumimoji="1" lang="en-US" altLang="zh-CN" dirty="0"/>
          </a:p>
          <a:p>
            <a:r>
              <a:rPr kumimoji="1" lang="zh-CN" altLang="en-US" dirty="0"/>
              <a:t>开源软件</a:t>
            </a:r>
            <a:r>
              <a:rPr kumimoji="1" lang="en-US" altLang="zh-CN" dirty="0"/>
              <a:t>(C++)</a:t>
            </a:r>
          </a:p>
          <a:p>
            <a:r>
              <a:rPr kumimoji="1" lang="zh-CN" altLang="en-US" dirty="0"/>
              <a:t>图形化界面</a:t>
            </a:r>
            <a:r>
              <a:rPr kumimoji="1" lang="en-US" altLang="zh-CN" dirty="0"/>
              <a:t> + 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</a:p>
          <a:p>
            <a:r>
              <a:rPr kumimoji="1" lang="zh-CN" altLang="en-US" dirty="0"/>
              <a:t>同样支持各种网格算法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网格简化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凸包计算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561ED01-EF88-0591-E465-23D500DA5A57}"/>
              </a:ext>
            </a:extLst>
          </p:cNvPr>
          <p:cNvSpPr txBox="1"/>
          <p:nvPr/>
        </p:nvSpPr>
        <p:spPr>
          <a:xfrm>
            <a:off x="1988820" y="6183868"/>
            <a:ext cx="326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www.meshlab.net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780D322-101F-0A88-5F14-14BCAC64C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0" y="2023110"/>
            <a:ext cx="3936492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/>
              <a:t>MeshLab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326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www.meshlab.net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1026" name="Picture 2" descr="MeshLab v2020.12 - скачать MeshLab на Windows">
            <a:extLst>
              <a:ext uri="{FF2B5EF4-FFF2-40B4-BE49-F238E27FC236}">
                <a16:creationId xmlns:a16="http://schemas.microsoft.com/office/drawing/2014/main" id="{C70FF782-D250-B9A2-3052-FCC02F9B8A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 bwMode="auto">
          <a:xfrm>
            <a:off x="1818271" y="1782455"/>
            <a:ext cx="8555458" cy="42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 err="1"/>
              <a:t>PyMeshLab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423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pymeshlab.readthedocs.io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F3DF875-47FE-846D-9052-E0754AFEE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00" y="2070100"/>
            <a:ext cx="94615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 err="1"/>
              <a:t>PyMeshLab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423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</a:t>
            </a:r>
            <a:r>
              <a:rPr kumimoji="1" lang="en" altLang="zh-CN" dirty="0" err="1"/>
              <a:t>pymeshlab.readthedocs.io</a:t>
            </a:r>
            <a:r>
              <a:rPr kumimoji="1" lang="en" altLang="zh-CN" dirty="0"/>
              <a:t>/</a:t>
            </a:r>
            <a:endParaRPr kumimoji="1"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A7663C81-C1AB-7F8E-5B63-8BE513B6F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072" y="1748393"/>
            <a:ext cx="652173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0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39431-18CD-6DBC-D3DB-BEB958DD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几何处理工具：</a:t>
            </a:r>
            <a:r>
              <a:rPr lang="en-US" altLang="zh-CN" sz="4000" dirty="0"/>
              <a:t>Open3D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0EFB74-D3D1-FE84-38AC-262DE3CD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7F19E-E9B4-41F3-A9B0-301DCE559660}" type="datetime1">
              <a:rPr lang="zh-CN" altLang="en-US" smtClean="0"/>
              <a:t>2024/5/21</a:t>
            </a:fld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82A9-75C6-2D58-93B4-3849985E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76D6-EA04-4431-9D69-B5EF5C796AE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400DE4-BA78-1690-89D4-97DF4171B1FE}"/>
              </a:ext>
            </a:extLst>
          </p:cNvPr>
          <p:cNvSpPr txBox="1"/>
          <p:nvPr/>
        </p:nvSpPr>
        <p:spPr>
          <a:xfrm>
            <a:off x="1988820" y="6183868"/>
            <a:ext cx="472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https://www.open3d.org/docs/release/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F5E392-714B-8BEB-DF13-004EB6C9B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3D</a:t>
            </a:r>
            <a:r>
              <a:rPr kumimoji="1" lang="zh-CN" altLang="en-US" dirty="0"/>
              <a:t>几何处理</a:t>
            </a:r>
            <a:endParaRPr kumimoji="1" lang="en-US" altLang="zh-CN" dirty="0"/>
          </a:p>
          <a:p>
            <a:r>
              <a:rPr kumimoji="1" lang="zh-CN" altLang="en-US" dirty="0"/>
              <a:t>开源软件</a:t>
            </a:r>
            <a:r>
              <a:rPr kumimoji="1" lang="en-US" altLang="zh-CN" dirty="0"/>
              <a:t>(C++)</a:t>
            </a:r>
          </a:p>
          <a:p>
            <a:r>
              <a:rPr kumimoji="1" lang="en-US" altLang="zh-CN" dirty="0"/>
              <a:t>C++/Python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API</a:t>
            </a:r>
          </a:p>
          <a:p>
            <a:r>
              <a:rPr kumimoji="1" lang="zh-CN" altLang="en-US" dirty="0"/>
              <a:t>支持各种</a:t>
            </a:r>
            <a:r>
              <a:rPr kumimoji="1" lang="en-US" altLang="zh-CN" dirty="0"/>
              <a:t>3D</a:t>
            </a:r>
            <a:r>
              <a:rPr kumimoji="1" lang="zh-CN" altLang="en-US" dirty="0"/>
              <a:t>算法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点云处理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网格处理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……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117637-9FD7-E6F8-F1FA-5999BB8D2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524" y="2260600"/>
            <a:ext cx="4826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主题1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13533</TotalTime>
  <Words>750</Words>
  <Application>Microsoft Macintosh PowerPoint</Application>
  <PresentationFormat>宽屏</PresentationFormat>
  <Paragraphs>158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(使用中文字体)</vt:lpstr>
      <vt:lpstr>华文中宋</vt:lpstr>
      <vt:lpstr>Calibri</vt:lpstr>
      <vt:lpstr>Dubai</vt:lpstr>
      <vt:lpstr>Verdana</vt:lpstr>
      <vt:lpstr>Wingdings</vt:lpstr>
      <vt:lpstr>主题1</vt:lpstr>
      <vt:lpstr>三维处理工具</vt:lpstr>
      <vt:lpstr>目录</vt:lpstr>
      <vt:lpstr>几何处理工具：CloudCompare</vt:lpstr>
      <vt:lpstr>几何处理工具：CloudCompare</vt:lpstr>
      <vt:lpstr>几何处理工具：MeshLab</vt:lpstr>
      <vt:lpstr>几何处理工具：MeshLab</vt:lpstr>
      <vt:lpstr>几何处理工具：PyMeshLab</vt:lpstr>
      <vt:lpstr>几何处理工具：PyMeshLab</vt:lpstr>
      <vt:lpstr>几何处理工具：Open3D</vt:lpstr>
      <vt:lpstr>几何处理工具：Open3D</vt:lpstr>
      <vt:lpstr>几何处理工具：Open3D</vt:lpstr>
      <vt:lpstr>渲染工具：Blender</vt:lpstr>
      <vt:lpstr>渲染工具：Blender</vt:lpstr>
      <vt:lpstr>渲染工具：Blender</vt:lpstr>
      <vt:lpstr>渲染工具：其他</vt:lpstr>
      <vt:lpstr>重建工具：Colmap</vt:lpstr>
      <vt:lpstr>重建工具：Colmap</vt:lpstr>
      <vt:lpstr>重建工具：Colmap</vt:lpstr>
      <vt:lpstr>重建工具：Colmap</vt:lpstr>
      <vt:lpstr>重建工具：ContextCapture</vt:lpstr>
      <vt:lpstr>重建工具：ContextCapture</vt:lpstr>
      <vt:lpstr>重建工具：ContextCapture</vt:lpstr>
      <vt:lpstr>重建工具：其他</vt:lpstr>
      <vt:lpstr>作业3（12'+6'）</vt:lpstr>
      <vt:lpstr>作业3（12'+6'）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开 叶</cp:lastModifiedBy>
  <cp:revision>1179</cp:revision>
  <dcterms:created xsi:type="dcterms:W3CDTF">2020-11-09T10:15:58Z</dcterms:created>
  <dcterms:modified xsi:type="dcterms:W3CDTF">2024-05-21T11:00:41Z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