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8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6" r:id="rId31"/>
    <p:sldId id="287" r:id="rId32"/>
    <p:sldId id="288" r:id="rId33"/>
    <p:sldId id="291" r:id="rId34"/>
    <p:sldId id="289" r:id="rId35"/>
    <p:sldId id="290" r:id="rId36"/>
    <p:sldId id="292" r:id="rId37"/>
    <p:sldId id="293" r:id="rId38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浅色样式 1 - 强调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浅色样式 1 - 强调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5238" autoAdjust="0"/>
  </p:normalViewPr>
  <p:slideViewPr>
    <p:cSldViewPr snapToGrid="0">
      <p:cViewPr varScale="1">
        <p:scale>
          <a:sx n="112" d="100"/>
          <a:sy n="112" d="100"/>
        </p:scale>
        <p:origin x="224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3078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3657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279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23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735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348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8810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090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5447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76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914400" y="2393950"/>
            <a:ext cx="103632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10363200" cy="1371600"/>
          </a:xfrm>
        </p:spPr>
        <p:txBody>
          <a:bodyPr/>
          <a:lstStyle>
            <a:lvl1pPr>
              <a:defRPr sz="4000" baseline="0">
                <a:latin typeface="(使用中文字体)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429000"/>
            <a:ext cx="93472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2AAC9-BBBD-4319-BB0F-932C7131C532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20496937-867C-4241-8718-49BE54DF1452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A2DA1-1BB1-4485-9DFC-A7F347D4564D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553D-22D8-4C80-A542-3E7DCBF00655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65117" y="304800"/>
            <a:ext cx="2669116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55651" y="304800"/>
            <a:ext cx="7806267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77CDA-C600-4B86-A06F-61912B2B206B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08012-AE57-4DD9-A4FB-928D02E268E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 baseline="0">
                <a:latin typeface="(使用中文字体)"/>
              </a:defRPr>
            </a:lvl1pPr>
            <a:lvl2pPr>
              <a:lnSpc>
                <a:spcPct val="120000"/>
              </a:lnSpc>
              <a:defRPr baseline="0">
                <a:latin typeface="(使用中文字体)"/>
              </a:defRPr>
            </a:lvl2pPr>
            <a:lvl3pPr>
              <a:lnSpc>
                <a:spcPct val="120000"/>
              </a:lnSpc>
              <a:defRPr baseline="0">
                <a:latin typeface="(使用中文字体)"/>
              </a:defRPr>
            </a:lvl3pPr>
            <a:lvl4pPr>
              <a:lnSpc>
                <a:spcPct val="120000"/>
              </a:lnSpc>
              <a:defRPr baseline="0">
                <a:latin typeface="(使用中文字体)"/>
              </a:defRPr>
            </a:lvl4pPr>
            <a:lvl5pPr>
              <a:lnSpc>
                <a:spcPct val="120000"/>
              </a:lnSpc>
              <a:defRPr baseline="0">
                <a:latin typeface="(使用中文字体)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7F19E-E9B4-41F3-A9B0-301DCE559660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476D6-EA04-4431-9D69-B5EF5C796AE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CD057-7456-4600-B7C4-8E42DF96424E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49CC8-CFD1-4C0E-A48B-21FD2556C90B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556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1251" y="1752600"/>
            <a:ext cx="52324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BDABF-CCFE-4AAC-9C44-2621A2CCB782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D1183-6743-450D-B58C-675DCFE556C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15AC6-94B1-4D62-8D03-B6452379D6C2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940D4-4E4D-470C-9CC3-217B6AF400A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FFC43-4974-4245-B649-165FFC43E3BF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78CC9-20E4-42B1-A9A5-751A6244E4B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01ADF-BF7E-4485-ABBA-6821518F800E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75A3A-3B04-4305-AC34-634C46AC178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C2D9B-2953-432C-9911-57626AF5970E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A61E51-94B5-4826-9767-AD858430E70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8A2D4-655C-4E9C-8EAB-C1EE1719B36E}" type="datetime1">
              <a:rPr lang="zh-CN" altLang="en-US"/>
              <a:t>2024/4/9</a:t>
            </a:fld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C6084-DA02-47AB-B5F4-B06A76104A1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304800"/>
            <a:ext cx="10668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1" y="1752600"/>
            <a:ext cx="10668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812800" y="1566863"/>
            <a:ext cx="10610851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</a:ln>
        </p:spPr>
        <p:txBody>
          <a:bodyPr/>
          <a:lstStyle/>
          <a:p>
            <a:endParaRPr lang="zh-CN" altLang="en-US" baseline="0">
              <a:latin typeface="Dubai" panose="020B0503030403030204" pitchFamily="34" charset="-78"/>
              <a:ea typeface="宋体" panose="02010600030101010101" pitchFamily="2" charset="-122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812800" y="6172200"/>
            <a:ext cx="10566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baseline="0">
              <a:latin typeface="Dubai" panose="020B0503030403030204" pitchFamily="34" charset="-78"/>
              <a:ea typeface="宋体" panose="02010600030101010101" pitchFamily="2" charset="-122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baseline="0">
                <a:latin typeface="Dubai" panose="020B0503030403030204" pitchFamily="34" charset="-78"/>
                <a:ea typeface="宋体" pitchFamily="2" charset="-122"/>
              </a:defRPr>
            </a:lvl1pPr>
          </a:lstStyle>
          <a:p>
            <a:pPr>
              <a:defRPr/>
            </a:pPr>
            <a:fld id="{0D9C8854-38A2-4A75-B4DC-CD454DA6504E}" type="datetime1">
              <a:rPr lang="zh-CN" altLang="en-US" smtClean="0"/>
              <a:pPr>
                <a:defRPr/>
              </a:pPr>
              <a:t>2024/4/9</a:t>
            </a:fld>
            <a:endParaRPr lang="zh-CN" alt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200" baseline="0">
                <a:latin typeface="Dubai" panose="020B0503030403030204" pitchFamily="34" charset="-78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641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aseline="0">
                <a:latin typeface="Dubai" panose="020B0503030403030204" pitchFamily="34" charset="-78"/>
                <a:ea typeface="宋体" panose="02010600030101010101" pitchFamily="2" charset="-122"/>
              </a:defRPr>
            </a:lvl1pPr>
          </a:lstStyle>
          <a:p>
            <a:fld id="{1543DB32-5FF1-432D-BB75-8BB6CE055B2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baseline="0">
          <a:solidFill>
            <a:schemeClr val="tx2"/>
          </a:solidFill>
          <a:latin typeface="(使用中文字体)"/>
          <a:ea typeface="华文中宋" panose="02010600040101010101" pitchFamily="2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  <a:ea typeface="宋体" pitchFamily="2" charset="-122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aseline="0">
          <a:solidFill>
            <a:schemeClr val="tx1"/>
          </a:solidFill>
          <a:latin typeface="华文中宋" panose="02010600040101010101" pitchFamily="2" charset="-122"/>
          <a:ea typeface="华文中宋" panose="02010600040101010101" pitchFamily="2" charset="-122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aseline="0">
          <a:solidFill>
            <a:schemeClr val="tx1"/>
          </a:solidFill>
          <a:latin typeface="华文中宋" panose="02010600040101010101" pitchFamily="2" charset="-122"/>
          <a:ea typeface="华文中宋" panose="02010600040101010101" pitchFamily="2" charset="-122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aseline="0">
          <a:solidFill>
            <a:schemeClr val="tx1"/>
          </a:solidFill>
          <a:latin typeface="华文中宋" panose="02010600040101010101" pitchFamily="2" charset="-122"/>
          <a:ea typeface="华文中宋" panose="02010600040101010101" pitchFamily="2" charset="-122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aseline="0">
          <a:solidFill>
            <a:schemeClr val="tx1"/>
          </a:solidFill>
          <a:latin typeface="华文中宋" panose="02010600040101010101" pitchFamily="2" charset="-122"/>
          <a:ea typeface="华文中宋" panose="02010600040101010101" pitchFamily="2" charset="-122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aseline="0">
          <a:solidFill>
            <a:schemeClr val="tx1"/>
          </a:solidFill>
          <a:latin typeface="华文中宋" panose="02010600040101010101" pitchFamily="2" charset="-122"/>
          <a:ea typeface="华文中宋" panose="02010600040101010101" pitchFamily="2" charset="-122"/>
        </a:defRPr>
      </a:lvl5pPr>
      <a:lvl6pPr marL="2551430" indent="-398780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3008630" indent="-398780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65830" indent="-398780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923030" indent="-398780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ode.visualstudio.com/" TargetMode="External"/><Relationship Id="rId2" Type="http://schemas.openxmlformats.org/officeDocument/2006/relationships/hyperlink" Target="https://www.xshell.com/zh/xshell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zhuanlan.zhihu.com/p/58073103" TargetMode="External"/><Relationship Id="rId2" Type="http://schemas.openxmlformats.org/officeDocument/2006/relationships/hyperlink" Target="https://github.com/ohmyzsh/ohmyzsh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0A1208-CC0C-87D7-F210-7CC6E554C5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远程控制工具</a:t>
            </a:r>
            <a:r>
              <a:rPr lang="en-US" altLang="zh-CN" dirty="0"/>
              <a:t>+</a:t>
            </a:r>
            <a:r>
              <a:rPr lang="zh-CN" altLang="en-US" dirty="0"/>
              <a:t>命令行环境</a:t>
            </a:r>
            <a:endParaRPr lang="zh-CN" altLang="en-US" b="1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048F20F-14AC-9345-451D-404E82FD7E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CN" altLang="en-US" dirty="0"/>
              <a:t>叶开 北京大学</a:t>
            </a:r>
            <a:endParaRPr lang="en-US" altLang="zh-CN" dirty="0"/>
          </a:p>
          <a:p>
            <a:pPr algn="r"/>
            <a:r>
              <a:rPr lang="en-US" altLang="zh-CN" dirty="0"/>
              <a:t>2024.04.09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F4FF7C-F96C-BCCF-ED14-A76FB6147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22AAC9-BBBD-4319-BB0F-932C7131C532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2205FB3-0064-542B-C764-FE71395C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6937-867C-4241-8718-49BE54DF145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92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终端：多路复用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软件</a:t>
            </a:r>
            <a:endParaRPr lang="en-US" altLang="zh-CN" dirty="0"/>
          </a:p>
          <a:p>
            <a:pPr lvl="1"/>
            <a:r>
              <a:rPr lang="en-US" altLang="zh-CN" dirty="0" err="1"/>
              <a:t>tmux</a:t>
            </a:r>
            <a:r>
              <a:rPr lang="en-US" altLang="zh-CN" dirty="0"/>
              <a:t>/screen</a:t>
            </a:r>
          </a:p>
          <a:p>
            <a:r>
              <a:rPr lang="zh-CN" altLang="en-US" dirty="0"/>
              <a:t>功能</a:t>
            </a:r>
            <a:endParaRPr lang="en-US" altLang="zh-CN" dirty="0"/>
          </a:p>
          <a:p>
            <a:pPr lvl="1"/>
            <a:r>
              <a:rPr lang="zh-CN" altLang="en-US" dirty="0"/>
              <a:t>关闭远程连接后原有任务进程也不会中断（再次连接就能看到）</a:t>
            </a:r>
            <a:endParaRPr lang="en-US" altLang="zh-CN" dirty="0"/>
          </a:p>
          <a:p>
            <a:pPr lvl="1"/>
            <a:r>
              <a:rPr lang="zh-CN" altLang="en-US" dirty="0"/>
              <a:t>多个用户可以同时操作一个会话，实时共享会话屏幕</a:t>
            </a:r>
            <a:endParaRPr lang="en-US" altLang="zh-CN" dirty="0"/>
          </a:p>
          <a:p>
            <a:pPr lvl="1"/>
            <a:r>
              <a:rPr lang="zh-CN" altLang="en-US" dirty="0"/>
              <a:t>可以在单个窗口下进行分屏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74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</a:t>
            </a:r>
            <a:r>
              <a:rPr lang="en-US" altLang="zh-CN" dirty="0" err="1"/>
              <a:t>tmux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tmux</a:t>
            </a:r>
            <a:r>
              <a:rPr lang="zh-CN" altLang="en-US" dirty="0"/>
              <a:t>结构</a:t>
            </a:r>
            <a:endParaRPr lang="en-US" altLang="zh-CN" dirty="0"/>
          </a:p>
          <a:p>
            <a:pPr lvl="1"/>
            <a:r>
              <a:rPr lang="zh-CN" altLang="en-US" dirty="0"/>
              <a:t>会话</a:t>
            </a:r>
            <a:r>
              <a:rPr lang="en-US" altLang="zh-CN" dirty="0"/>
              <a:t>(session)</a:t>
            </a:r>
          </a:p>
          <a:p>
            <a:pPr lvl="2"/>
            <a:r>
              <a:rPr lang="zh-CN" altLang="en-US" dirty="0"/>
              <a:t>窗口</a:t>
            </a:r>
            <a:r>
              <a:rPr lang="en-US" altLang="zh-CN" dirty="0"/>
              <a:t>(window)</a:t>
            </a:r>
          </a:p>
          <a:p>
            <a:pPr lvl="3"/>
            <a:r>
              <a:rPr lang="zh-CN" altLang="en-US" dirty="0"/>
              <a:t>子窗口</a:t>
            </a:r>
            <a:r>
              <a:rPr lang="en-US" altLang="zh-CN" dirty="0"/>
              <a:t>(</a:t>
            </a:r>
            <a:r>
              <a:rPr lang="en-US" altLang="zh-CN" dirty="0" err="1"/>
              <a:t>subwindow</a:t>
            </a:r>
            <a:r>
              <a:rPr lang="en-US" altLang="zh-CN" dirty="0"/>
              <a:t>)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46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</a:t>
            </a:r>
            <a:r>
              <a:rPr lang="en-US" altLang="zh-CN" dirty="0" err="1"/>
              <a:t>tmux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命令行操作</a:t>
            </a:r>
            <a:endParaRPr lang="en-US" altLang="zh-CN" dirty="0"/>
          </a:p>
          <a:p>
            <a:pPr lvl="1"/>
            <a:r>
              <a:rPr lang="zh-CN" altLang="en-US" dirty="0"/>
              <a:t>新建会话：</a:t>
            </a:r>
            <a:r>
              <a:rPr lang="en-US" altLang="zh-CN" dirty="0" err="1"/>
              <a:t>tmux</a:t>
            </a:r>
            <a:r>
              <a:rPr lang="en-US" altLang="zh-CN" dirty="0"/>
              <a:t> new -s name</a:t>
            </a:r>
          </a:p>
          <a:p>
            <a:pPr lvl="2"/>
            <a:r>
              <a:rPr lang="zh-CN" altLang="en-US" dirty="0"/>
              <a:t>自动创建一个窗口</a:t>
            </a:r>
            <a:endParaRPr lang="en-US" altLang="zh-CN" dirty="0"/>
          </a:p>
          <a:p>
            <a:pPr lvl="1"/>
            <a:r>
              <a:rPr lang="zh-CN" altLang="en-US" dirty="0"/>
              <a:t>列出全部：</a:t>
            </a:r>
            <a:r>
              <a:rPr lang="en-US" altLang="zh-CN" dirty="0" err="1"/>
              <a:t>tmux</a:t>
            </a:r>
            <a:r>
              <a:rPr lang="en-US" altLang="zh-CN" dirty="0"/>
              <a:t> ls</a:t>
            </a:r>
          </a:p>
          <a:p>
            <a:pPr lvl="1"/>
            <a:r>
              <a:rPr lang="zh-CN" altLang="en-US" dirty="0"/>
              <a:t>接入会话：</a:t>
            </a:r>
            <a:r>
              <a:rPr lang="en-US" altLang="zh-CN" dirty="0" err="1"/>
              <a:t>tmux</a:t>
            </a:r>
            <a:r>
              <a:rPr lang="en-US" altLang="zh-CN" dirty="0"/>
              <a:t> a -t name</a:t>
            </a:r>
          </a:p>
          <a:p>
            <a:pPr lvl="1"/>
            <a:r>
              <a:rPr lang="zh-CN" altLang="en-US" dirty="0"/>
              <a:t>强制终止：</a:t>
            </a:r>
            <a:r>
              <a:rPr lang="en-US" altLang="zh-CN" dirty="0" err="1"/>
              <a:t>tmux</a:t>
            </a:r>
            <a:r>
              <a:rPr lang="en-US" altLang="zh-CN" dirty="0"/>
              <a:t> kill-session -t name</a:t>
            </a:r>
          </a:p>
          <a:p>
            <a:pPr lvl="1"/>
            <a:r>
              <a:rPr lang="zh-CN" altLang="en-US" dirty="0"/>
              <a:t>普通终止：</a:t>
            </a:r>
            <a:r>
              <a:rPr lang="en-US" altLang="zh-CN" dirty="0" err="1"/>
              <a:t>Ctrl+d</a:t>
            </a:r>
            <a:r>
              <a:rPr lang="zh-CN" altLang="en-US" dirty="0"/>
              <a:t>退出窗口，退出会话的唯一窗口时，退出会话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37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</a:t>
            </a:r>
            <a:r>
              <a:rPr lang="en-US" altLang="zh-CN" dirty="0" err="1"/>
              <a:t>tmux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会话操作</a:t>
            </a:r>
            <a:endParaRPr lang="en-US" altLang="zh-CN" dirty="0"/>
          </a:p>
          <a:p>
            <a:pPr lvl="1"/>
            <a:r>
              <a:rPr lang="zh-CN" altLang="en-US" dirty="0"/>
              <a:t>这些操作是一些组合键，当你接入某个</a:t>
            </a:r>
            <a:r>
              <a:rPr lang="en-US" altLang="zh-CN" dirty="0" err="1"/>
              <a:t>tmux</a:t>
            </a:r>
            <a:r>
              <a:rPr lang="zh-CN" altLang="en-US" dirty="0"/>
              <a:t>会话时，可以使用</a:t>
            </a:r>
            <a:endParaRPr lang="en-US" altLang="zh-CN" dirty="0"/>
          </a:p>
          <a:p>
            <a:pPr lvl="1"/>
            <a:r>
              <a:rPr lang="zh-CN" altLang="en-US" dirty="0"/>
              <a:t>组合键包括两个部分</a:t>
            </a:r>
            <a:endParaRPr lang="en-US" altLang="zh-CN" dirty="0"/>
          </a:p>
          <a:p>
            <a:pPr lvl="2"/>
            <a:r>
              <a:rPr lang="zh-CN" altLang="en-US" dirty="0"/>
              <a:t>第一个部分是固定的：</a:t>
            </a:r>
            <a:r>
              <a:rPr lang="en-US" altLang="zh-CN" dirty="0" err="1"/>
              <a:t>Ctrl+b</a:t>
            </a:r>
            <a:r>
              <a:rPr lang="zh-CN" altLang="en-US" dirty="0"/>
              <a:t>，简写为</a:t>
            </a:r>
            <a:r>
              <a:rPr lang="en-US" altLang="zh-CN" dirty="0"/>
              <a:t>^b</a:t>
            </a:r>
          </a:p>
          <a:p>
            <a:pPr lvl="2"/>
            <a:r>
              <a:rPr lang="zh-CN" altLang="en-US" dirty="0"/>
              <a:t>松开后才可以按第二个部分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319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</a:t>
            </a:r>
            <a:r>
              <a:rPr lang="en-US" altLang="zh-CN" dirty="0" err="1"/>
              <a:t>tmux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会话操作（基本）</a:t>
            </a:r>
            <a:endParaRPr lang="en-US" altLang="zh-CN" dirty="0"/>
          </a:p>
          <a:p>
            <a:pPr lvl="1"/>
            <a:r>
              <a:rPr lang="en-US" altLang="zh-CN" dirty="0"/>
              <a:t>^b s</a:t>
            </a:r>
            <a:r>
              <a:rPr lang="zh-CN" altLang="en-US" dirty="0"/>
              <a:t>：选择切换到哪一个会话</a:t>
            </a:r>
            <a:endParaRPr lang="en-US" altLang="zh-CN" dirty="0"/>
          </a:p>
          <a:p>
            <a:pPr lvl="1"/>
            <a:r>
              <a:rPr lang="en-US" altLang="zh-CN" dirty="0"/>
              <a:t>^b w</a:t>
            </a:r>
            <a:r>
              <a:rPr lang="zh-CN" altLang="en-US" dirty="0"/>
              <a:t>：选择切换到哪一个窗口</a:t>
            </a:r>
            <a:endParaRPr lang="en-US" altLang="zh-CN" dirty="0"/>
          </a:p>
          <a:p>
            <a:pPr lvl="1"/>
            <a:r>
              <a:rPr lang="en-US" altLang="zh-CN" dirty="0"/>
              <a:t>^b d</a:t>
            </a:r>
            <a:r>
              <a:rPr lang="zh-CN" altLang="en-US" dirty="0"/>
              <a:t>：断开当前会话</a:t>
            </a:r>
            <a:endParaRPr lang="en-US" altLang="zh-CN" dirty="0"/>
          </a:p>
          <a:p>
            <a:pPr lvl="1"/>
            <a:r>
              <a:rPr lang="en-US" altLang="zh-CN" dirty="0"/>
              <a:t>^b c</a:t>
            </a:r>
            <a:r>
              <a:rPr lang="zh-CN" altLang="en-US" dirty="0"/>
              <a:t>：在当前会话新增一个窗口</a:t>
            </a:r>
            <a:endParaRPr lang="en-US" altLang="zh-CN" dirty="0"/>
          </a:p>
          <a:p>
            <a:pPr lvl="1"/>
            <a:r>
              <a:rPr lang="en-US" altLang="zh-CN" dirty="0"/>
              <a:t>^b [</a:t>
            </a:r>
            <a:r>
              <a:rPr lang="zh-CN" altLang="en-US" dirty="0"/>
              <a:t>：进入翻页模式，可以</a:t>
            </a:r>
            <a:r>
              <a:rPr lang="en-US" altLang="zh-CN" dirty="0" err="1"/>
              <a:t>PgUp</a:t>
            </a:r>
            <a:r>
              <a:rPr lang="en-US" altLang="zh-CN" dirty="0"/>
              <a:t>/</a:t>
            </a:r>
            <a:r>
              <a:rPr lang="en-US" altLang="zh-CN" dirty="0" err="1"/>
              <a:t>PgDn</a:t>
            </a:r>
            <a:r>
              <a:rPr lang="zh-CN" altLang="en-US" dirty="0"/>
              <a:t>，按</a:t>
            </a:r>
            <a:r>
              <a:rPr lang="en-US" altLang="zh-CN" dirty="0"/>
              <a:t>q</a:t>
            </a:r>
            <a:r>
              <a:rPr lang="zh-CN" altLang="en-US" dirty="0"/>
              <a:t>退出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974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</a:t>
            </a:r>
            <a:r>
              <a:rPr lang="en-US" altLang="zh-CN" dirty="0" err="1"/>
              <a:t>tmux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会话操作（分屏）</a:t>
            </a:r>
            <a:endParaRPr lang="en-US" altLang="zh-CN" dirty="0"/>
          </a:p>
          <a:p>
            <a:pPr lvl="1"/>
            <a:r>
              <a:rPr lang="en-US" altLang="zh-CN" dirty="0"/>
              <a:t>^b %</a:t>
            </a:r>
            <a:r>
              <a:rPr lang="zh-CN" altLang="en-US" dirty="0"/>
              <a:t>：左右拆分子窗口</a:t>
            </a:r>
            <a:endParaRPr lang="en-US" altLang="zh-CN" dirty="0"/>
          </a:p>
          <a:p>
            <a:pPr lvl="1"/>
            <a:r>
              <a:rPr lang="en-US" altLang="zh-CN" dirty="0"/>
              <a:t>^b "</a:t>
            </a:r>
            <a:r>
              <a:rPr lang="zh-CN" altLang="en-US" dirty="0"/>
              <a:t>：上下拆分子窗口</a:t>
            </a:r>
            <a:endParaRPr lang="en-US" altLang="zh-CN" dirty="0"/>
          </a:p>
          <a:p>
            <a:pPr lvl="1"/>
            <a:r>
              <a:rPr lang="en-US" altLang="zh-CN" dirty="0"/>
              <a:t>^b !</a:t>
            </a:r>
            <a:r>
              <a:rPr lang="zh-CN" altLang="en-US" dirty="0"/>
              <a:t>：移除全部子窗口，它们将成为平行的窗口</a:t>
            </a:r>
            <a:endParaRPr lang="en-US" altLang="zh-CN" dirty="0"/>
          </a:p>
          <a:p>
            <a:pPr lvl="1"/>
            <a:r>
              <a:rPr lang="en-US" altLang="zh-CN" dirty="0"/>
              <a:t>^b </a:t>
            </a:r>
            <a:r>
              <a:rPr lang="zh-CN" altLang="en-US" dirty="0"/>
              <a:t>方向键：在子窗口中跳转光标</a:t>
            </a:r>
            <a:endParaRPr lang="en-US" altLang="zh-CN" dirty="0"/>
          </a:p>
          <a:p>
            <a:pPr lvl="1"/>
            <a:r>
              <a:rPr lang="en-US" altLang="zh-CN" dirty="0"/>
              <a:t>^b </a:t>
            </a:r>
            <a:r>
              <a:rPr lang="zh-CN" altLang="en-US" dirty="0"/>
              <a:t>快速连按方向键：调整子窗口大小</a:t>
            </a:r>
            <a:endParaRPr lang="en-US" altLang="zh-CN" dirty="0"/>
          </a:p>
          <a:p>
            <a:pPr lvl="1"/>
            <a:r>
              <a:rPr lang="en-US" altLang="zh-CN" dirty="0"/>
              <a:t>^b </a:t>
            </a:r>
            <a:r>
              <a:rPr lang="zh-CN" altLang="en-US" dirty="0"/>
              <a:t>数字：移动到对应序号的子窗口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3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</a:t>
            </a:r>
            <a:r>
              <a:rPr lang="en-US" altLang="zh-CN" dirty="0" err="1"/>
              <a:t>tmux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4A9F85D4-EEEB-FD08-15B1-D8838B3B6B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4635" y="1752600"/>
            <a:ext cx="7810029" cy="4267200"/>
          </a:xfrm>
        </p:spPr>
      </p:pic>
    </p:spTree>
    <p:extLst>
      <p:ext uri="{BB962C8B-B14F-4D97-AF65-F5344CB8AC3E}">
        <p14:creationId xmlns:p14="http://schemas.microsoft.com/office/powerpoint/2010/main" val="25163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</a:t>
            </a:r>
            <a:r>
              <a:rPr lang="zh-CN" altLang="en-US" dirty="0"/>
              <a:t> 文件：传输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17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8DEF47-84E3-6BAF-C411-1E62C070A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云服务器上往往没有图形化的文件管理窗口，而且与本地文件之间并不互通，通常需要额外的软件来提供本地和云服务器之间文件的传输、查看、编辑</a:t>
            </a:r>
            <a:endParaRPr lang="en-US" altLang="zh-CN" dirty="0"/>
          </a:p>
          <a:p>
            <a:r>
              <a:rPr lang="zh-CN" altLang="en-US" dirty="0"/>
              <a:t>一般通过</a:t>
            </a:r>
            <a:r>
              <a:rPr lang="en-US" altLang="zh-CN" dirty="0"/>
              <a:t>SFTP</a:t>
            </a:r>
            <a:r>
              <a:rPr lang="zh-CN" altLang="en-US" dirty="0"/>
              <a:t>协议进行网络传输</a:t>
            </a:r>
            <a:endParaRPr lang="en-US" altLang="zh-CN" dirty="0"/>
          </a:p>
          <a:p>
            <a:pPr lvl="1"/>
            <a:r>
              <a:rPr lang="en-US" altLang="zh-CN" dirty="0" err="1"/>
              <a:t>Xftp</a:t>
            </a:r>
            <a:endParaRPr lang="en-US" altLang="zh-CN" dirty="0"/>
          </a:p>
          <a:p>
            <a:pPr lvl="1"/>
            <a:r>
              <a:rPr lang="en-US" altLang="zh-CN" dirty="0"/>
              <a:t>WinSCP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119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</a:t>
            </a:r>
            <a:r>
              <a:rPr lang="zh-CN" altLang="en-US" dirty="0"/>
              <a:t> 文件：传输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18</a:t>
            </a:fld>
            <a:endParaRPr lang="zh-CN" altLang="en-US"/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32F8C2D0-DCAC-2F49-207C-38A4B05EF5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209" y="1752600"/>
            <a:ext cx="6644882" cy="4267200"/>
          </a:xfrm>
        </p:spPr>
      </p:pic>
    </p:spTree>
    <p:extLst>
      <p:ext uri="{BB962C8B-B14F-4D97-AF65-F5344CB8AC3E}">
        <p14:creationId xmlns:p14="http://schemas.microsoft.com/office/powerpoint/2010/main" val="312102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</a:t>
            </a:r>
            <a:r>
              <a:rPr lang="zh-CN" altLang="en-US" dirty="0"/>
              <a:t> 文件：查看、编辑、比较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19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文件的查看、编辑、比较也可以通过上述软件来完成，不过一些情况下并不那么方便，因此学会在终端中进行文件操作也是必要的。</a:t>
            </a:r>
            <a:endParaRPr lang="en-US" altLang="zh-CN" dirty="0"/>
          </a:p>
          <a:p>
            <a:pPr lvl="1"/>
            <a:r>
              <a:rPr lang="zh-CN" altLang="en-US" dirty="0"/>
              <a:t>文件操作包括：</a:t>
            </a:r>
            <a:endParaRPr lang="en-US" altLang="zh-CN" dirty="0"/>
          </a:p>
          <a:p>
            <a:pPr lvl="2"/>
            <a:r>
              <a:rPr lang="zh-CN" altLang="en-US" dirty="0"/>
              <a:t>编写</a:t>
            </a:r>
            <a:r>
              <a:rPr lang="en-US" altLang="zh-CN" dirty="0"/>
              <a:t>python</a:t>
            </a:r>
            <a:r>
              <a:rPr lang="zh-CN" altLang="en-US" dirty="0"/>
              <a:t>脚本</a:t>
            </a:r>
            <a:endParaRPr lang="en-US" altLang="zh-CN" dirty="0"/>
          </a:p>
          <a:p>
            <a:pPr lvl="2"/>
            <a:r>
              <a:rPr lang="zh-CN" altLang="en-US" dirty="0"/>
              <a:t>查看：</a:t>
            </a:r>
            <a:r>
              <a:rPr lang="en-US" altLang="zh-CN" dirty="0"/>
              <a:t>ls/find/du/</a:t>
            </a:r>
            <a:r>
              <a:rPr lang="en-US" altLang="zh-CN" dirty="0" err="1"/>
              <a:t>df</a:t>
            </a:r>
            <a:r>
              <a:rPr lang="en-US" altLang="zh-CN" dirty="0"/>
              <a:t>/grep/cat/more/vim/head/tail</a:t>
            </a:r>
          </a:p>
          <a:p>
            <a:pPr lvl="2"/>
            <a:r>
              <a:rPr lang="zh-CN" altLang="en-US" dirty="0"/>
              <a:t>编辑：</a:t>
            </a:r>
            <a:r>
              <a:rPr lang="en-US" altLang="zh-CN" dirty="0"/>
              <a:t>echo/vim/sed/mv/cp/rm</a:t>
            </a:r>
          </a:p>
          <a:p>
            <a:pPr lvl="2"/>
            <a:r>
              <a:rPr lang="zh-CN" altLang="en-US" dirty="0"/>
              <a:t>比较：</a:t>
            </a:r>
            <a:r>
              <a:rPr lang="en-US" altLang="zh-CN" dirty="0"/>
              <a:t>diff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496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/>
              <a:t>1.</a:t>
            </a:r>
            <a:r>
              <a:rPr lang="zh-CN" altLang="en-US" sz="2800" dirty="0"/>
              <a:t> 远程服务器介绍</a:t>
            </a:r>
            <a:endParaRPr lang="en-US" altLang="zh-CN" sz="2800" dirty="0"/>
          </a:p>
          <a:p>
            <a:r>
              <a:rPr lang="en-US" altLang="zh-CN" sz="2800" dirty="0"/>
              <a:t>2.</a:t>
            </a:r>
            <a:r>
              <a:rPr lang="zh-CN" altLang="en-US" sz="2800" dirty="0"/>
              <a:t> 远程控制的基础方法</a:t>
            </a:r>
            <a:endParaRPr lang="en-US" altLang="zh-CN" sz="2800" dirty="0"/>
          </a:p>
          <a:p>
            <a:pPr lvl="1"/>
            <a:r>
              <a:rPr lang="zh-CN" altLang="en-US" sz="2400" dirty="0"/>
              <a:t>终端操作、文件操作、程序运行</a:t>
            </a:r>
            <a:endParaRPr lang="en-US" altLang="zh-CN" sz="2400" dirty="0"/>
          </a:p>
          <a:p>
            <a:r>
              <a:rPr lang="en-US" altLang="zh-CN" sz="2800" dirty="0"/>
              <a:t>3.</a:t>
            </a:r>
            <a:r>
              <a:rPr lang="zh-CN" altLang="en-US" sz="2800" dirty="0"/>
              <a:t> 远程控制工具</a:t>
            </a:r>
            <a:endParaRPr lang="en-US" altLang="zh-CN" sz="2800" dirty="0"/>
          </a:p>
          <a:p>
            <a:r>
              <a:rPr lang="en-US" altLang="zh-CN" sz="2800" dirty="0"/>
              <a:t>4.</a:t>
            </a:r>
            <a:r>
              <a:rPr lang="zh-CN" altLang="en-US" sz="2800" dirty="0"/>
              <a:t> 命令行环境</a:t>
            </a:r>
            <a:endParaRPr lang="en-US" altLang="zh-CN" sz="2800" dirty="0"/>
          </a:p>
          <a:p>
            <a:pPr lvl="1"/>
            <a:r>
              <a:rPr lang="zh-CN" altLang="en-US" sz="2400" dirty="0"/>
              <a:t>命令行参数、</a:t>
            </a:r>
            <a:r>
              <a:rPr lang="en-US" altLang="zh-CN" sz="2400" dirty="0"/>
              <a:t>ZSH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31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</a:t>
            </a:r>
            <a:r>
              <a:rPr lang="zh-CN" altLang="en-US" dirty="0"/>
              <a:t> 文件：查看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20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pPr lvl="1"/>
            <a:r>
              <a:rPr lang="zh-CN" altLang="en-US" dirty="0"/>
              <a:t>列出目录：</a:t>
            </a:r>
            <a:r>
              <a:rPr lang="en-US" altLang="zh-CN" dirty="0"/>
              <a:t>ls -</a:t>
            </a:r>
            <a:r>
              <a:rPr lang="en-US" altLang="zh-CN" dirty="0" err="1"/>
              <a:t>alF</a:t>
            </a:r>
            <a:endParaRPr lang="en-US" altLang="zh-CN" dirty="0"/>
          </a:p>
          <a:p>
            <a:pPr lvl="1"/>
            <a:r>
              <a:rPr lang="zh-CN" altLang="en-US" dirty="0"/>
              <a:t>递归列出目录下所有文件：</a:t>
            </a:r>
            <a:r>
              <a:rPr lang="en-US" altLang="zh-CN" dirty="0"/>
              <a:t>find ../data</a:t>
            </a:r>
          </a:p>
          <a:p>
            <a:pPr lvl="1"/>
            <a:r>
              <a:rPr lang="zh-CN" altLang="en-US" dirty="0"/>
              <a:t>递归列出目录下所有特定文件名的文件：</a:t>
            </a:r>
            <a:r>
              <a:rPr lang="en-US" altLang="zh-CN" dirty="0"/>
              <a:t>find .| grep "*.jpg"</a:t>
            </a:r>
          </a:p>
          <a:p>
            <a:pPr lvl="1"/>
            <a:r>
              <a:rPr lang="zh-CN" altLang="en-US" dirty="0"/>
              <a:t>统计目录占用空间：</a:t>
            </a:r>
            <a:r>
              <a:rPr lang="en-US" altLang="zh-CN" dirty="0"/>
              <a:t>du -h --max-depth 1</a:t>
            </a:r>
          </a:p>
          <a:p>
            <a:pPr lvl="1"/>
            <a:r>
              <a:rPr lang="zh-CN" altLang="en-US" dirty="0"/>
              <a:t>统计硬盘剩余空间：</a:t>
            </a:r>
            <a:r>
              <a:rPr lang="en-US" altLang="zh-CN" dirty="0" err="1"/>
              <a:t>df</a:t>
            </a:r>
            <a:r>
              <a:rPr lang="en-US" altLang="zh-CN" dirty="0"/>
              <a:t> -h</a:t>
            </a:r>
          </a:p>
          <a:p>
            <a:pPr lvl="1"/>
            <a:r>
              <a:rPr lang="zh-CN" altLang="en-US" dirty="0"/>
              <a:t>查看整个文件：</a:t>
            </a:r>
            <a:r>
              <a:rPr lang="en-US" altLang="zh-CN" dirty="0"/>
              <a:t>cat data.txt </a:t>
            </a:r>
            <a:r>
              <a:rPr lang="zh-CN" altLang="en-US" dirty="0"/>
              <a:t>或 </a:t>
            </a:r>
            <a:r>
              <a:rPr lang="en-US" altLang="zh-CN" dirty="0"/>
              <a:t>cat data.txt | more</a:t>
            </a:r>
          </a:p>
          <a:p>
            <a:pPr lvl="1"/>
            <a:r>
              <a:rPr lang="zh-CN" altLang="en-US" dirty="0"/>
              <a:t>查看前</a:t>
            </a:r>
            <a:r>
              <a:rPr lang="en-US" altLang="zh-CN" dirty="0"/>
              <a:t>k</a:t>
            </a:r>
            <a:r>
              <a:rPr lang="zh-CN" altLang="en-US" dirty="0"/>
              <a:t>行</a:t>
            </a:r>
            <a:r>
              <a:rPr lang="en-US" altLang="zh-CN" dirty="0"/>
              <a:t>/</a:t>
            </a:r>
            <a:r>
              <a:rPr lang="zh-CN" altLang="en-US" dirty="0"/>
              <a:t>后</a:t>
            </a:r>
            <a:r>
              <a:rPr lang="en-US" altLang="zh-CN" dirty="0"/>
              <a:t>k</a:t>
            </a:r>
            <a:r>
              <a:rPr lang="zh-CN" altLang="en-US" dirty="0"/>
              <a:t>行：</a:t>
            </a:r>
            <a:r>
              <a:rPr lang="en-US" altLang="zh-CN" dirty="0"/>
              <a:t>cat log | head -n10 </a:t>
            </a:r>
            <a:r>
              <a:rPr lang="zh-CN" altLang="en-US" dirty="0"/>
              <a:t>或 </a:t>
            </a:r>
            <a:r>
              <a:rPr lang="en-US" altLang="zh-CN" dirty="0"/>
              <a:t>cat log | tail -n10</a:t>
            </a:r>
          </a:p>
          <a:p>
            <a:pPr lvl="1"/>
            <a:r>
              <a:rPr lang="zh-CN" altLang="en-US" dirty="0"/>
              <a:t>查看满足特定正则表达式的行：</a:t>
            </a:r>
            <a:r>
              <a:rPr lang="en-US" altLang="zh-CN" dirty="0"/>
              <a:t>cat log | grep "[0-9]+"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688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</a:t>
            </a:r>
            <a:r>
              <a:rPr lang="zh-CN" altLang="en-US" dirty="0"/>
              <a:t> 文件：编辑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pPr lvl="1"/>
            <a:r>
              <a:rPr lang="zh-CN" altLang="en-US" dirty="0"/>
              <a:t>创建新文件并写入</a:t>
            </a:r>
            <a:r>
              <a:rPr lang="en-US" altLang="zh-CN" dirty="0"/>
              <a:t>/</a:t>
            </a:r>
            <a:r>
              <a:rPr lang="zh-CN" altLang="en-US" dirty="0"/>
              <a:t>覆写一行：</a:t>
            </a:r>
            <a:r>
              <a:rPr lang="en-US" altLang="zh-CN" dirty="0"/>
              <a:t>echo "something" &gt; temp.txt</a:t>
            </a:r>
          </a:p>
          <a:p>
            <a:pPr lvl="1"/>
            <a:r>
              <a:rPr lang="zh-CN" altLang="en-US" dirty="0"/>
              <a:t>尾部追加一行：</a:t>
            </a:r>
            <a:r>
              <a:rPr lang="en-US" altLang="zh-CN" dirty="0"/>
              <a:t>echo "something" &gt;&gt; temp.txt</a:t>
            </a:r>
          </a:p>
          <a:p>
            <a:pPr lvl="1"/>
            <a:r>
              <a:rPr lang="zh-CN" altLang="en-US" dirty="0"/>
              <a:t>批量复制：</a:t>
            </a:r>
            <a:r>
              <a:rPr lang="en-US" altLang="zh-CN" dirty="0"/>
              <a:t>cp ./data-</a:t>
            </a:r>
            <a:r>
              <a:rPr lang="en-US" altLang="zh-CN" dirty="0" err="1"/>
              <a:t>src</a:t>
            </a:r>
            <a:r>
              <a:rPr lang="en-US" altLang="zh-CN" dirty="0"/>
              <a:t> ./data-</a:t>
            </a:r>
            <a:r>
              <a:rPr lang="en-US" altLang="zh-CN" dirty="0" err="1"/>
              <a:t>dst</a:t>
            </a:r>
            <a:r>
              <a:rPr lang="en-US" altLang="zh-CN" dirty="0"/>
              <a:t> -r</a:t>
            </a:r>
          </a:p>
          <a:p>
            <a:pPr lvl="1"/>
            <a:r>
              <a:rPr lang="zh-CN" altLang="en-US" dirty="0"/>
              <a:t>批量移动：</a:t>
            </a:r>
            <a:r>
              <a:rPr lang="en-US" altLang="zh-CN" dirty="0"/>
              <a:t>mv *.jpg ./data-</a:t>
            </a:r>
            <a:r>
              <a:rPr lang="en-US" altLang="zh-CN" dirty="0" err="1"/>
              <a:t>dst</a:t>
            </a:r>
            <a:endParaRPr lang="en-US" altLang="zh-CN" dirty="0"/>
          </a:p>
          <a:p>
            <a:pPr lvl="1"/>
            <a:r>
              <a:rPr lang="zh-CN" altLang="en-US" dirty="0"/>
              <a:t>批量删除：</a:t>
            </a:r>
            <a:r>
              <a:rPr lang="en-US" altLang="zh-CN" dirty="0"/>
              <a:t>rm *.jpg *.txt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2156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</a:t>
            </a:r>
            <a:r>
              <a:rPr lang="zh-CN" altLang="en-US" dirty="0"/>
              <a:t> 文件：比较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22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pPr lvl="1"/>
            <a:r>
              <a:rPr lang="zh-CN" altLang="en-US" dirty="0"/>
              <a:t>比较文件：</a:t>
            </a:r>
            <a:r>
              <a:rPr lang="en-US" altLang="zh-CN" dirty="0"/>
              <a:t>diff a.txt b.txt</a:t>
            </a:r>
          </a:p>
          <a:p>
            <a:pPr lvl="1"/>
            <a:r>
              <a:rPr lang="zh-CN" altLang="en-US" dirty="0"/>
              <a:t>忽略空白地比较文件：</a:t>
            </a:r>
            <a:r>
              <a:rPr lang="en-US" altLang="zh-CN" dirty="0"/>
              <a:t>diff -w a.txt b.txt</a:t>
            </a:r>
          </a:p>
          <a:p>
            <a:pPr lvl="1"/>
            <a:r>
              <a:rPr lang="zh-CN" altLang="en-US" dirty="0"/>
              <a:t>递归比较目录：</a:t>
            </a:r>
            <a:r>
              <a:rPr lang="en-US" altLang="zh-CN" dirty="0"/>
              <a:t>diff -r ./data1 ./data2</a:t>
            </a:r>
          </a:p>
          <a:p>
            <a:pPr lvl="1"/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546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2.3</a:t>
            </a:r>
            <a:r>
              <a:rPr lang="zh-CN" altLang="en-US" dirty="0"/>
              <a:t> 程序：运行、中断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23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r>
              <a:rPr lang="zh-CN" altLang="en-US" dirty="0"/>
              <a:t>一般而言，在远程终端的程序运行和中断反而比较简单，没有特别应当注意的。</a:t>
            </a:r>
            <a:endParaRPr lang="en-US" altLang="zh-CN" dirty="0"/>
          </a:p>
          <a:p>
            <a:pPr lvl="1"/>
            <a:r>
              <a:rPr lang="zh-CN" altLang="en-US" dirty="0"/>
              <a:t>程序的中断：</a:t>
            </a:r>
            <a:r>
              <a:rPr lang="en-US" altLang="zh-CN" dirty="0" err="1"/>
              <a:t>Ctrl+C</a:t>
            </a:r>
            <a:endParaRPr lang="en-US" altLang="zh-CN" dirty="0"/>
          </a:p>
          <a:p>
            <a:pPr lvl="1"/>
            <a:r>
              <a:rPr lang="zh-CN" altLang="en-US" dirty="0"/>
              <a:t>查看正在运行的进程：</a:t>
            </a:r>
            <a:r>
              <a:rPr lang="en-US" altLang="zh-CN" dirty="0" err="1"/>
              <a:t>ps</a:t>
            </a:r>
            <a:r>
              <a:rPr lang="en-US" altLang="zh-CN" dirty="0"/>
              <a:t> -aux | grep name </a:t>
            </a:r>
            <a:r>
              <a:rPr lang="zh-CN" altLang="en-US" dirty="0"/>
              <a:t>或 </a:t>
            </a:r>
            <a:r>
              <a:rPr lang="en-US" altLang="zh-CN" dirty="0"/>
              <a:t>top</a:t>
            </a:r>
            <a:r>
              <a:rPr lang="zh-CN" altLang="en-US" dirty="0"/>
              <a:t>（</a:t>
            </a:r>
            <a:r>
              <a:rPr lang="en-US" altLang="zh-CN" dirty="0"/>
              <a:t>q</a:t>
            </a:r>
            <a:r>
              <a:rPr lang="zh-CN" altLang="en-US" dirty="0"/>
              <a:t>退出）</a:t>
            </a:r>
            <a:endParaRPr lang="en-US" altLang="zh-CN" dirty="0"/>
          </a:p>
          <a:p>
            <a:pPr lvl="1"/>
            <a:r>
              <a:rPr lang="zh-CN" altLang="en-US" dirty="0"/>
              <a:t>强制终止程序：</a:t>
            </a:r>
            <a:r>
              <a:rPr lang="en-US" altLang="zh-CN" dirty="0"/>
              <a:t>kill -9 </a:t>
            </a:r>
            <a:r>
              <a:rPr lang="en-US" altLang="zh-CN" dirty="0" err="1"/>
              <a:t>pid</a:t>
            </a:r>
            <a:endParaRPr lang="en-US" altLang="zh-CN" dirty="0"/>
          </a:p>
          <a:p>
            <a:pPr lvl="1"/>
            <a:r>
              <a:rPr lang="zh-CN" altLang="en-US" dirty="0"/>
              <a:t>查看各进程对</a:t>
            </a:r>
            <a:r>
              <a:rPr lang="en-US" altLang="zh-CN" dirty="0"/>
              <a:t>CPU</a:t>
            </a:r>
            <a:r>
              <a:rPr lang="zh-CN" altLang="en-US" dirty="0"/>
              <a:t>或内存占用情况：</a:t>
            </a:r>
            <a:r>
              <a:rPr lang="en-US" altLang="zh-CN" dirty="0"/>
              <a:t>top</a:t>
            </a:r>
            <a:r>
              <a:rPr lang="zh-CN" altLang="en-US" dirty="0"/>
              <a:t>（</a:t>
            </a:r>
            <a:r>
              <a:rPr lang="en-US" altLang="zh-CN" dirty="0"/>
              <a:t>q</a:t>
            </a:r>
            <a:r>
              <a:rPr lang="zh-CN" altLang="en-US" dirty="0"/>
              <a:t>退出）</a:t>
            </a:r>
            <a:endParaRPr lang="en-US" altLang="zh-CN" dirty="0"/>
          </a:p>
          <a:p>
            <a:pPr lvl="1"/>
            <a:r>
              <a:rPr lang="zh-CN" altLang="en-US" dirty="0"/>
              <a:t>查看</a:t>
            </a:r>
            <a:r>
              <a:rPr lang="en-US" altLang="zh-CN" dirty="0"/>
              <a:t>NVIDIA</a:t>
            </a:r>
            <a:r>
              <a:rPr lang="zh-CN" altLang="en-US" dirty="0"/>
              <a:t>显卡占用情况：</a:t>
            </a:r>
            <a:r>
              <a:rPr lang="en-US" altLang="zh-CN" dirty="0" err="1"/>
              <a:t>nvidia-smi</a:t>
            </a:r>
            <a:endParaRPr lang="en-US" altLang="zh-CN" dirty="0"/>
          </a:p>
          <a:p>
            <a:pPr lvl="1"/>
            <a:r>
              <a:rPr lang="zh-CN" altLang="en-US" dirty="0"/>
              <a:t>查看内存：</a:t>
            </a:r>
            <a:r>
              <a:rPr lang="en-US" altLang="zh-CN" dirty="0"/>
              <a:t>free -h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755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2.3</a:t>
            </a:r>
            <a:r>
              <a:rPr lang="zh-CN" altLang="en-US" dirty="0"/>
              <a:t> 程序：重定向和管道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24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r>
              <a:rPr lang="zh-CN" altLang="en-US" dirty="0"/>
              <a:t>重定向：在命令行中使用</a:t>
            </a:r>
            <a:r>
              <a:rPr lang="en-US" altLang="zh-CN" dirty="0"/>
              <a:t>&lt;/&gt;/&gt;&gt;</a:t>
            </a:r>
            <a:r>
              <a:rPr lang="zh-CN" altLang="en-US" dirty="0"/>
              <a:t>来将输入输出流重定向</a:t>
            </a:r>
            <a:endParaRPr lang="en-US" altLang="zh-CN" dirty="0"/>
          </a:p>
          <a:p>
            <a:r>
              <a:rPr lang="zh-CN" altLang="en-US" dirty="0"/>
              <a:t>管道：创建一个管道，使得一个输出流重定向到另一个输入流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6878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2.3</a:t>
            </a:r>
            <a:r>
              <a:rPr lang="zh-CN" altLang="en-US" dirty="0"/>
              <a:t> 程序：重定向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25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r>
              <a:rPr lang="zh-CN" altLang="en-US" dirty="0"/>
              <a:t>重定向标准输出流</a:t>
            </a:r>
            <a:r>
              <a:rPr lang="en-US" altLang="zh-CN" dirty="0"/>
              <a:t>(</a:t>
            </a:r>
            <a:r>
              <a:rPr lang="en-US" altLang="zh-CN" dirty="0" err="1"/>
              <a:t>stdout</a:t>
            </a:r>
            <a:r>
              <a:rPr lang="en-US" altLang="zh-CN" dirty="0"/>
              <a:t>)</a:t>
            </a:r>
            <a:r>
              <a:rPr lang="zh-CN" altLang="en-US" dirty="0"/>
              <a:t>到文件：</a:t>
            </a:r>
            <a:r>
              <a:rPr lang="en-US" altLang="zh-CN" dirty="0"/>
              <a:t>&gt;</a:t>
            </a:r>
            <a:r>
              <a:rPr lang="zh-CN" altLang="en-US" dirty="0"/>
              <a:t>、</a:t>
            </a:r>
            <a:r>
              <a:rPr lang="en-US" altLang="zh-CN" dirty="0"/>
              <a:t>&gt;&gt;</a:t>
            </a:r>
          </a:p>
          <a:p>
            <a:pPr lvl="1"/>
            <a:r>
              <a:rPr lang="en-US" altLang="zh-CN" dirty="0"/>
              <a:t>echo "something" &gt; a.txt</a:t>
            </a:r>
          </a:p>
          <a:p>
            <a:pPr lvl="1"/>
            <a:r>
              <a:rPr lang="en-US" altLang="zh-CN" dirty="0"/>
              <a:t>echo "something" &gt;&gt; a.txt</a:t>
            </a:r>
          </a:p>
          <a:p>
            <a:pPr lvl="1"/>
            <a:r>
              <a:rPr lang="en-US" altLang="zh-CN" dirty="0"/>
              <a:t>cat a.txt &gt;&gt; b.txt</a:t>
            </a:r>
          </a:p>
          <a:p>
            <a:r>
              <a:rPr lang="zh-CN" altLang="en-US" dirty="0"/>
              <a:t>重定向标准输入流</a:t>
            </a:r>
            <a:r>
              <a:rPr lang="en-US" altLang="zh-CN" dirty="0"/>
              <a:t>(stdin)</a:t>
            </a:r>
            <a:r>
              <a:rPr lang="zh-CN" altLang="en-US" dirty="0"/>
              <a:t>到文件：</a:t>
            </a:r>
            <a:r>
              <a:rPr lang="en-US" altLang="zh-CN" dirty="0"/>
              <a:t>&lt;</a:t>
            </a:r>
          </a:p>
          <a:p>
            <a:pPr lvl="1"/>
            <a:r>
              <a:rPr lang="en-US" altLang="zh-CN" dirty="0"/>
              <a:t>cat &lt; a.txt</a:t>
            </a:r>
          </a:p>
          <a:p>
            <a:pPr lvl="1"/>
            <a:r>
              <a:rPr lang="en-US" altLang="zh-CN" dirty="0"/>
              <a:t>grep "*.jpg" &lt; a.txt</a:t>
            </a:r>
          </a:p>
        </p:txBody>
      </p:sp>
    </p:spTree>
    <p:extLst>
      <p:ext uri="{BB962C8B-B14F-4D97-AF65-F5344CB8AC3E}">
        <p14:creationId xmlns:p14="http://schemas.microsoft.com/office/powerpoint/2010/main" val="76017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2.3</a:t>
            </a:r>
            <a:r>
              <a:rPr lang="zh-CN" altLang="en-US" dirty="0"/>
              <a:t> 程序：管道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26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r>
              <a:rPr lang="zh-CN" altLang="en-US" dirty="0"/>
              <a:t>将</a:t>
            </a:r>
            <a:r>
              <a:rPr lang="en-US" altLang="zh-CN" dirty="0"/>
              <a:t>a</a:t>
            </a:r>
            <a:r>
              <a:rPr lang="zh-CN" altLang="en-US" dirty="0"/>
              <a:t>的标准输出流重定向到</a:t>
            </a:r>
            <a:r>
              <a:rPr lang="en-US" altLang="zh-CN" dirty="0"/>
              <a:t>b</a:t>
            </a:r>
            <a:r>
              <a:rPr lang="zh-CN" altLang="en-US" dirty="0"/>
              <a:t>的标准输入流</a:t>
            </a:r>
            <a:endParaRPr lang="en-US" altLang="zh-CN" dirty="0"/>
          </a:p>
          <a:p>
            <a:pPr lvl="1"/>
            <a:r>
              <a:rPr lang="en-US" altLang="zh-CN" dirty="0"/>
              <a:t>a | b</a:t>
            </a:r>
          </a:p>
          <a:p>
            <a:r>
              <a:rPr lang="zh-CN" altLang="en-US" dirty="0"/>
              <a:t>例子</a:t>
            </a:r>
            <a:endParaRPr lang="en-US" altLang="zh-CN" dirty="0"/>
          </a:p>
          <a:p>
            <a:pPr lvl="1"/>
            <a:r>
              <a:rPr lang="en-US" altLang="zh-CN" dirty="0" err="1"/>
              <a:t>ps</a:t>
            </a:r>
            <a:r>
              <a:rPr lang="en-US" altLang="zh-CN" dirty="0"/>
              <a:t> -aux | grep name</a:t>
            </a:r>
          </a:p>
          <a:p>
            <a:pPr lvl="1"/>
            <a:r>
              <a:rPr lang="en-US" altLang="zh-CN" dirty="0"/>
              <a:t>find .| grep "*.jpg"</a:t>
            </a:r>
          </a:p>
          <a:p>
            <a:pPr lvl="1"/>
            <a:r>
              <a:rPr lang="en-US" altLang="zh-CN" dirty="0"/>
              <a:t>cat log | head -n10</a:t>
            </a:r>
          </a:p>
          <a:p>
            <a:pPr lvl="1"/>
            <a:r>
              <a:rPr lang="en-US" altLang="zh-CN" dirty="0"/>
              <a:t>cat log | grep "[0-9]+"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732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2.3</a:t>
            </a:r>
            <a:r>
              <a:rPr lang="zh-CN" altLang="en-US" dirty="0"/>
              <a:t> 程序：重定向和管道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27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r>
              <a:rPr lang="zh-CN" altLang="en-US" dirty="0"/>
              <a:t>例如我们运行了一个</a:t>
            </a:r>
            <a:r>
              <a:rPr lang="en-US" altLang="zh-CN" dirty="0"/>
              <a:t>python</a:t>
            </a:r>
            <a:r>
              <a:rPr lang="zh-CN" altLang="en-US" dirty="0"/>
              <a:t>脚本，现在希望将输出结果保存成文件（而不是显示在终端上，因为输出过长容易丢失）</a:t>
            </a:r>
            <a:endParaRPr lang="en-US" altLang="zh-CN" dirty="0"/>
          </a:p>
          <a:p>
            <a:pPr lvl="1"/>
            <a:r>
              <a:rPr lang="en-US" altLang="zh-CN" dirty="0"/>
              <a:t>python main.py &gt; log.txt</a:t>
            </a:r>
          </a:p>
          <a:p>
            <a:pPr lvl="1"/>
            <a:r>
              <a:rPr lang="en-US" altLang="zh-CN" dirty="0"/>
              <a:t>python main.py &gt;&gt; log.txt</a:t>
            </a:r>
          </a:p>
          <a:p>
            <a:r>
              <a:rPr lang="zh-CN" altLang="en-US" dirty="0"/>
              <a:t>既想要显示在终端，也想要保存到文件</a:t>
            </a:r>
            <a:endParaRPr lang="en-US" altLang="zh-CN" dirty="0"/>
          </a:p>
          <a:p>
            <a:pPr lvl="1"/>
            <a:r>
              <a:rPr lang="en-US" altLang="zh-CN" dirty="0"/>
              <a:t>python main.py | tee log.txt</a:t>
            </a:r>
          </a:p>
          <a:p>
            <a:pPr lvl="1"/>
            <a:r>
              <a:rPr lang="en-US" altLang="zh-CN" dirty="0"/>
              <a:t>python main.py | tee -a log.txt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4866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2.3</a:t>
            </a:r>
            <a:r>
              <a:rPr lang="zh-CN" altLang="en-US" dirty="0"/>
              <a:t> 程序：返回值和多命令组合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28</a:t>
            </a:fld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4A32CD-8DFE-2D0C-02F1-DF19D11AC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650" y="1752600"/>
            <a:ext cx="10763489" cy="4267200"/>
          </a:xfrm>
        </p:spPr>
        <p:txBody>
          <a:bodyPr/>
          <a:lstStyle/>
          <a:p>
            <a:r>
              <a:rPr lang="zh-CN" altLang="en-US" dirty="0"/>
              <a:t>每个程序都有它的返回值</a:t>
            </a:r>
            <a:r>
              <a:rPr lang="en-US" altLang="zh-CN" dirty="0"/>
              <a:t>(</a:t>
            </a:r>
            <a:r>
              <a:rPr lang="en-US" altLang="zh-CN" dirty="0" err="1"/>
              <a:t>exitCode</a:t>
            </a:r>
            <a:r>
              <a:rPr lang="en-US" altLang="zh-CN" dirty="0"/>
              <a:t>)</a:t>
            </a:r>
            <a:r>
              <a:rPr lang="zh-CN" altLang="en-US" dirty="0"/>
              <a:t>，</a:t>
            </a:r>
            <a:r>
              <a:rPr lang="en-US" altLang="zh-CN" dirty="0"/>
              <a:t>0</a:t>
            </a:r>
            <a:r>
              <a:rPr lang="zh-CN" altLang="en-US" dirty="0"/>
              <a:t>表示正常返回</a:t>
            </a:r>
            <a:endParaRPr lang="en-US" altLang="zh-CN" dirty="0"/>
          </a:p>
          <a:p>
            <a:r>
              <a:rPr lang="zh-CN" altLang="en-US" dirty="0"/>
              <a:t>终端中使用</a:t>
            </a:r>
            <a:r>
              <a:rPr lang="en-US" altLang="zh-CN" dirty="0"/>
              <a:t>&amp;&amp;</a:t>
            </a:r>
            <a:r>
              <a:rPr lang="zh-CN" altLang="en-US" dirty="0"/>
              <a:t>可以执行多个命令，同时一旦发生异常就不会继续执行余下的命令</a:t>
            </a:r>
            <a:endParaRPr lang="en-US" altLang="zh-CN" dirty="0"/>
          </a:p>
          <a:p>
            <a:pPr lvl="1"/>
            <a:r>
              <a:rPr lang="en-US" altLang="zh-CN" dirty="0"/>
              <a:t>prog1 -</a:t>
            </a:r>
            <a:r>
              <a:rPr lang="en-US" altLang="zh-CN" dirty="0" err="1"/>
              <a:t>i</a:t>
            </a:r>
            <a:r>
              <a:rPr lang="en-US" altLang="zh-CN" dirty="0"/>
              <a:t> input.txt -o temp.txt &amp;&amp; prog2 -</a:t>
            </a:r>
            <a:r>
              <a:rPr lang="en-US" altLang="zh-CN" dirty="0" err="1"/>
              <a:t>i</a:t>
            </a:r>
            <a:r>
              <a:rPr lang="en-US" altLang="zh-CN" dirty="0"/>
              <a:t> temp.txt -o output.txt &amp;&amp; rm temp.txt</a:t>
            </a:r>
          </a:p>
        </p:txBody>
      </p:sp>
    </p:spTree>
    <p:extLst>
      <p:ext uri="{BB962C8B-B14F-4D97-AF65-F5344CB8AC3E}">
        <p14:creationId xmlns:p14="http://schemas.microsoft.com/office/powerpoint/2010/main" val="147128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2.4</a:t>
            </a:r>
            <a:r>
              <a:rPr lang="zh-CN" altLang="en-US" dirty="0"/>
              <a:t> 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终端的连接、退出、多路复用</a:t>
            </a:r>
            <a:endParaRPr lang="en-US" altLang="zh-CN" dirty="0"/>
          </a:p>
          <a:p>
            <a:pPr lvl="1"/>
            <a:r>
              <a:rPr lang="zh-CN" altLang="en-US" dirty="0"/>
              <a:t>文件的传输、查看、编辑、比较</a:t>
            </a:r>
            <a:endParaRPr lang="en-US" altLang="zh-CN" dirty="0"/>
          </a:p>
          <a:p>
            <a:pPr lvl="1"/>
            <a:r>
              <a:rPr lang="zh-CN" altLang="en-US" dirty="0"/>
              <a:t>程序的运行、中断</a:t>
            </a:r>
            <a:endParaRPr lang="en-US" altLang="zh-CN" dirty="0"/>
          </a:p>
          <a:p>
            <a:pPr lvl="1"/>
            <a:r>
              <a:rPr lang="zh-CN" altLang="en-US" dirty="0"/>
              <a:t>多查找资料</a:t>
            </a:r>
            <a:endParaRPr lang="en-US" altLang="zh-CN" dirty="0"/>
          </a:p>
          <a:p>
            <a:pPr lvl="2"/>
            <a:r>
              <a:rPr lang="en-US" altLang="zh-CN" dirty="0"/>
              <a:t>CSDN</a:t>
            </a:r>
          </a:p>
          <a:p>
            <a:pPr lvl="2"/>
            <a:r>
              <a:rPr lang="zh-CN" altLang="en-US" dirty="0"/>
              <a:t>菜鸟教程</a:t>
            </a:r>
            <a:endParaRPr lang="en-US" altLang="zh-CN" dirty="0"/>
          </a:p>
          <a:p>
            <a:pPr lvl="2"/>
            <a:r>
              <a:rPr lang="en-US" altLang="zh-CN" dirty="0" err="1"/>
              <a:t>StackOverflow</a:t>
            </a:r>
            <a:endParaRPr lang="en-US" altLang="zh-CN" dirty="0"/>
          </a:p>
          <a:p>
            <a:pPr lvl="2"/>
            <a:r>
              <a:rPr lang="en-US" altLang="zh-CN" dirty="0"/>
              <a:t>……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0638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1.1</a:t>
            </a:r>
            <a:r>
              <a:rPr lang="zh-CN" altLang="en-US" dirty="0"/>
              <a:t> 云服务器和高性能计算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云服务器是由服务器供应商提供的远端计算设备</a:t>
            </a:r>
            <a:endParaRPr lang="en-US" altLang="zh-CN" dirty="0"/>
          </a:p>
          <a:p>
            <a:pPr lvl="1"/>
            <a:r>
              <a:rPr lang="zh-CN" altLang="en-US" dirty="0"/>
              <a:t>用户可以通过远程连接来直接使用这些设备来完成高性能计算，而不必关心硬件的管理与配置。</a:t>
            </a:r>
            <a:endParaRPr lang="en-US" altLang="zh-CN" dirty="0"/>
          </a:p>
          <a:p>
            <a:pPr lvl="1"/>
            <a:r>
              <a:rPr lang="zh-CN" altLang="en-US" dirty="0"/>
              <a:t>在智能科学中，最常见的是</a:t>
            </a:r>
            <a:r>
              <a:rPr lang="en-US" altLang="zh-CN" dirty="0"/>
              <a:t>Linux</a:t>
            </a:r>
            <a:r>
              <a:rPr lang="zh-CN" altLang="en-US" dirty="0"/>
              <a:t>操作系统的云主机，这些主机往往有强大的硬件配置，例如</a:t>
            </a:r>
            <a:r>
              <a:rPr lang="en-US" altLang="zh-CN" dirty="0"/>
              <a:t>32GB</a:t>
            </a:r>
            <a:r>
              <a:rPr lang="zh-CN" altLang="en-US" dirty="0"/>
              <a:t>以上的内存、多核</a:t>
            </a:r>
            <a:r>
              <a:rPr lang="en-US" altLang="zh-CN" dirty="0"/>
              <a:t>CPU</a:t>
            </a:r>
            <a:r>
              <a:rPr lang="zh-CN" altLang="en-US" dirty="0"/>
              <a:t>处理器、有时还包括若干张</a:t>
            </a:r>
            <a:r>
              <a:rPr lang="en-US" altLang="zh-CN" dirty="0"/>
              <a:t>NVIDIA</a:t>
            </a:r>
            <a:r>
              <a:rPr lang="zh-CN" altLang="en-US" dirty="0"/>
              <a:t>显卡可以进行密集的</a:t>
            </a:r>
            <a:r>
              <a:rPr lang="en-US" altLang="zh-CN" dirty="0"/>
              <a:t>CUDA</a:t>
            </a:r>
            <a:r>
              <a:rPr lang="zh-CN" altLang="en-US" dirty="0"/>
              <a:t>计算。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23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 远程控制工具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Xshell</a:t>
            </a:r>
            <a:r>
              <a:rPr lang="zh-CN" altLang="en-US" dirty="0"/>
              <a:t> </a:t>
            </a:r>
            <a:r>
              <a:rPr lang="en" altLang="zh-CN" dirty="0">
                <a:hlinkClick r:id="rId2"/>
              </a:rPr>
              <a:t>https://www.xshell.com/zh/xshell/</a:t>
            </a:r>
            <a:endParaRPr lang="en-US" altLang="zh-CN" dirty="0"/>
          </a:p>
          <a:p>
            <a:r>
              <a:rPr lang="en-US" altLang="zh-CN" dirty="0"/>
              <a:t>VS</a:t>
            </a:r>
            <a:r>
              <a:rPr lang="zh-CN" altLang="en-US" dirty="0"/>
              <a:t> </a:t>
            </a:r>
            <a:r>
              <a:rPr lang="en-US" altLang="zh-CN" dirty="0"/>
              <a:t>Code</a:t>
            </a:r>
            <a:r>
              <a:rPr lang="zh-CN" altLang="en-US" dirty="0"/>
              <a:t> </a:t>
            </a:r>
            <a:r>
              <a:rPr lang="en" altLang="zh-CN" dirty="0">
                <a:hlinkClick r:id="rId3"/>
              </a:rPr>
              <a:t>https://code.visualstudio.com/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132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</a:t>
            </a:r>
            <a:r>
              <a:rPr lang="zh-CN" altLang="en-US" dirty="0"/>
              <a:t> 命令行环境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dirty="0"/>
              <a:t>用户在终端输入 </a:t>
            </a:r>
            <a:r>
              <a:rPr lang="en-US" altLang="zh-CN" sz="2800" dirty="0">
                <a:sym typeface="Wingdings" pitchFamily="2" charset="2"/>
              </a:rPr>
              <a:t> Shell</a:t>
            </a:r>
            <a:r>
              <a:rPr lang="zh-CN" altLang="en-US" sz="2800" dirty="0">
                <a:sym typeface="Wingdings" pitchFamily="2" charset="2"/>
              </a:rPr>
              <a:t> </a:t>
            </a:r>
            <a:r>
              <a:rPr lang="en-US" altLang="zh-CN" sz="2800" dirty="0">
                <a:sym typeface="Wingdings" pitchFamily="2" charset="2"/>
              </a:rPr>
              <a:t> </a:t>
            </a:r>
          </a:p>
          <a:p>
            <a:r>
              <a:rPr lang="zh-CN" altLang="en-US" sz="2800" dirty="0">
                <a:sym typeface="Wingdings" pitchFamily="2" charset="2"/>
              </a:rPr>
              <a:t>服务器执行操作 </a:t>
            </a:r>
            <a:r>
              <a:rPr lang="en-US" altLang="zh-CN" sz="2800" dirty="0">
                <a:sym typeface="Wingdings" pitchFamily="2" charset="2"/>
              </a:rPr>
              <a:t></a:t>
            </a:r>
            <a:r>
              <a:rPr lang="zh-CN" altLang="en-US" sz="2800" dirty="0">
                <a:sym typeface="Wingdings" pitchFamily="2" charset="2"/>
              </a:rPr>
              <a:t> </a:t>
            </a:r>
            <a:endParaRPr lang="en-US" altLang="zh-CN" sz="2800" dirty="0">
              <a:sym typeface="Wingdings" pitchFamily="2" charset="2"/>
            </a:endParaRPr>
          </a:p>
          <a:p>
            <a:r>
              <a:rPr lang="zh-CN" altLang="en-US" sz="2800" dirty="0">
                <a:sym typeface="Wingdings" pitchFamily="2" charset="2"/>
              </a:rPr>
              <a:t>运行 </a:t>
            </a:r>
            <a:r>
              <a:rPr lang="en-US" altLang="zh-CN" sz="2800" dirty="0">
                <a:sym typeface="Wingdings" pitchFamily="2" charset="2"/>
              </a:rPr>
              <a:t></a:t>
            </a:r>
          </a:p>
          <a:p>
            <a:r>
              <a:rPr lang="zh-CN" altLang="en-US" sz="2800" dirty="0"/>
              <a:t>服务器输出操作结果 </a:t>
            </a:r>
            <a:r>
              <a:rPr lang="en-US" altLang="zh-CN" sz="2800" dirty="0">
                <a:sym typeface="Wingdings" pitchFamily="2" charset="2"/>
              </a:rPr>
              <a:t> </a:t>
            </a:r>
          </a:p>
          <a:p>
            <a:r>
              <a:rPr lang="en-US" altLang="zh-CN" sz="2800" dirty="0">
                <a:sym typeface="Wingdings" pitchFamily="2" charset="2"/>
              </a:rPr>
              <a:t>Shell</a:t>
            </a:r>
            <a:r>
              <a:rPr lang="zh-CN" altLang="en-US" sz="2800" dirty="0">
                <a:sym typeface="Wingdings" pitchFamily="2" charset="2"/>
              </a:rPr>
              <a:t> </a:t>
            </a:r>
            <a:r>
              <a:rPr lang="en-US" altLang="zh-CN" sz="2800" dirty="0">
                <a:sym typeface="Wingdings" pitchFamily="2" charset="2"/>
              </a:rPr>
              <a:t></a:t>
            </a:r>
            <a:r>
              <a:rPr lang="zh-CN" altLang="en-US" sz="2800" dirty="0">
                <a:sym typeface="Wingdings" pitchFamily="2" charset="2"/>
              </a:rPr>
              <a:t> 终端打印出结果</a:t>
            </a:r>
            <a:endParaRPr lang="en-US" altLang="zh-CN" sz="2800" dirty="0"/>
          </a:p>
          <a:p>
            <a:endParaRPr lang="en-US" altLang="zh-CN" sz="2800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136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4.1</a:t>
            </a:r>
            <a:r>
              <a:rPr lang="zh-CN" altLang="en-US" dirty="0"/>
              <a:t> 命令行参数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例子</a:t>
            </a:r>
            <a:endParaRPr lang="en-US" altLang="zh-CN" dirty="0"/>
          </a:p>
          <a:p>
            <a:pPr lvl="1"/>
            <a:r>
              <a:rPr lang="en-US" altLang="zh-CN" dirty="0" err="1"/>
              <a:t>ps</a:t>
            </a:r>
            <a:r>
              <a:rPr lang="en-US" altLang="zh-CN" dirty="0"/>
              <a:t> -aux | grep name</a:t>
            </a:r>
          </a:p>
          <a:p>
            <a:pPr lvl="1"/>
            <a:r>
              <a:rPr lang="en-US" altLang="zh-CN" dirty="0"/>
              <a:t>find .| grep "*.jpg"</a:t>
            </a:r>
          </a:p>
          <a:p>
            <a:pPr lvl="1"/>
            <a:r>
              <a:rPr lang="en-US" altLang="zh-CN" dirty="0"/>
              <a:t>cat log | head -n10</a:t>
            </a:r>
          </a:p>
          <a:p>
            <a:pPr lvl="1"/>
            <a:r>
              <a:rPr lang="en-US" altLang="zh-CN" dirty="0"/>
              <a:t>cat log | grep "[0-9]+"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86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4.1</a:t>
            </a:r>
            <a:r>
              <a:rPr lang="zh-CN" altLang="en-US" dirty="0"/>
              <a:t> 命令行参数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例子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33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4BE707E-8254-7237-5289-8A981A194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799" y="2900680"/>
            <a:ext cx="8138435" cy="235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9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4.1</a:t>
            </a:r>
            <a:r>
              <a:rPr lang="zh-CN" altLang="en-US" dirty="0"/>
              <a:t> 命令行参数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处理命令行参数</a:t>
            </a:r>
            <a:endParaRPr lang="en-US" altLang="zh-CN" dirty="0"/>
          </a:p>
          <a:p>
            <a:r>
              <a:rPr lang="en-US" altLang="zh-CN" dirty="0"/>
              <a:t>C/C++</a:t>
            </a:r>
          </a:p>
          <a:p>
            <a:pPr lvl="1"/>
            <a:r>
              <a:rPr lang="en-US" altLang="zh-CN" dirty="0"/>
              <a:t>int main(int </a:t>
            </a:r>
            <a:r>
              <a:rPr lang="en-US" altLang="zh-CN" dirty="0" err="1"/>
              <a:t>argc</a:t>
            </a:r>
            <a:r>
              <a:rPr lang="en-US" altLang="zh-CN" dirty="0"/>
              <a:t>, char** </a:t>
            </a:r>
            <a:r>
              <a:rPr lang="en-US" altLang="zh-CN" dirty="0" err="1"/>
              <a:t>argv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Python</a:t>
            </a:r>
          </a:p>
          <a:p>
            <a:pPr lvl="1"/>
            <a:r>
              <a:rPr lang="en-US" altLang="zh-CN" dirty="0"/>
              <a:t>import </a:t>
            </a:r>
            <a:r>
              <a:rPr lang="en-US" altLang="zh-CN" dirty="0" err="1"/>
              <a:t>argparse</a:t>
            </a:r>
            <a:endParaRPr lang="en-US" altLang="zh-CN" dirty="0"/>
          </a:p>
          <a:p>
            <a:pPr lvl="1"/>
            <a:r>
              <a:rPr lang="en-US" altLang="zh-CN" dirty="0" err="1"/>
              <a:t>argparse.ArgumentParser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70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4.2</a:t>
            </a:r>
            <a:r>
              <a:rPr lang="zh-CN" altLang="en-US" dirty="0"/>
              <a:t> </a:t>
            </a:r>
            <a:r>
              <a:rPr lang="en-US" altLang="zh-CN" dirty="0"/>
              <a:t>ZSH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ZSH</a:t>
            </a:r>
            <a:r>
              <a:rPr lang="zh-CN" altLang="en-US" dirty="0"/>
              <a:t>：命令行参数历史</a:t>
            </a:r>
            <a:r>
              <a:rPr lang="en-US" altLang="zh-CN" dirty="0"/>
              <a:t>+</a:t>
            </a:r>
            <a:r>
              <a:rPr lang="zh-CN" altLang="en-US" dirty="0"/>
              <a:t>自动补全</a:t>
            </a:r>
            <a:endParaRPr lang="en-US" altLang="zh-CN" dirty="0"/>
          </a:p>
          <a:p>
            <a:pPr lvl="1"/>
            <a:r>
              <a:rPr lang="en-US" altLang="zh-CN" dirty="0"/>
              <a:t>Oh-my-</a:t>
            </a:r>
            <a:r>
              <a:rPr lang="en-US" altLang="zh-CN" dirty="0" err="1"/>
              <a:t>zsh</a:t>
            </a:r>
            <a:endParaRPr lang="en-US" altLang="zh-CN" dirty="0"/>
          </a:p>
          <a:p>
            <a:pPr lvl="1"/>
            <a:r>
              <a:rPr lang="en-US" altLang="zh-CN" dirty="0">
                <a:hlinkClick r:id="rId2"/>
              </a:rPr>
              <a:t>https://github.com/ohmyzsh/ohmyzsh</a:t>
            </a:r>
            <a:endParaRPr lang="en-US" altLang="zh-CN" dirty="0"/>
          </a:p>
          <a:p>
            <a:pPr lvl="1"/>
            <a:r>
              <a:rPr lang="en-US" altLang="zh-CN" dirty="0">
                <a:hlinkClick r:id="rId3"/>
              </a:rPr>
              <a:t>https://zhuanlan.zhihu.com/p/58073103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21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4.2</a:t>
            </a:r>
            <a:r>
              <a:rPr lang="zh-CN" altLang="en-US" dirty="0"/>
              <a:t> </a:t>
            </a:r>
            <a:r>
              <a:rPr lang="en-US" altLang="zh-CN" dirty="0"/>
              <a:t>ZSH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ZSH</a:t>
            </a:r>
          </a:p>
          <a:p>
            <a:pPr lvl="1"/>
            <a:r>
              <a:rPr lang="zh-CN" altLang="en-US" dirty="0"/>
              <a:t>命令行参数历史</a:t>
            </a:r>
            <a:r>
              <a:rPr lang="en-US" altLang="zh-CN" dirty="0"/>
              <a:t>+</a:t>
            </a:r>
            <a:r>
              <a:rPr lang="zh-CN" altLang="en-US" dirty="0"/>
              <a:t>自动补全</a:t>
            </a:r>
            <a:endParaRPr lang="en-US" altLang="zh-CN" dirty="0"/>
          </a:p>
          <a:p>
            <a:pPr lvl="1"/>
            <a:r>
              <a:rPr lang="zh-CN" altLang="en-US" dirty="0"/>
              <a:t>快速目录操作</a:t>
            </a:r>
            <a:endParaRPr lang="en-US" altLang="zh-CN" dirty="0"/>
          </a:p>
          <a:p>
            <a:pPr lvl="1"/>
            <a:r>
              <a:rPr lang="zh-CN" altLang="en-US" dirty="0"/>
              <a:t>标注：时间、文件属性、虚拟环境、</a:t>
            </a:r>
            <a:r>
              <a:rPr lang="en-US" altLang="zh-CN" dirty="0"/>
              <a:t>git</a:t>
            </a:r>
            <a:r>
              <a:rPr lang="zh-CN" altLang="en-US" dirty="0"/>
              <a:t>状态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56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谢谢！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136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1.2</a:t>
            </a:r>
            <a:r>
              <a:rPr lang="zh-CN" altLang="en-US" dirty="0"/>
              <a:t> 云服务器来源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腾讯云、百度云、阿里云、华为云等云服务器厂商</a:t>
            </a:r>
            <a:endParaRPr lang="en-US" altLang="zh-CN" dirty="0"/>
          </a:p>
          <a:p>
            <a:r>
              <a:rPr lang="zh-CN" altLang="en-US" dirty="0"/>
              <a:t>科研实验室或个人自行购置维护的服务器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983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1.3</a:t>
            </a:r>
            <a:r>
              <a:rPr lang="zh-CN" altLang="en-US" dirty="0"/>
              <a:t> 云服务器的使用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云服务器由于其远程连接的特点，往往不具有图形界面</a:t>
            </a:r>
            <a:endParaRPr lang="en-US" altLang="zh-CN" dirty="0"/>
          </a:p>
          <a:p>
            <a:pPr lvl="1"/>
            <a:r>
              <a:rPr lang="zh-CN" altLang="en-US" dirty="0"/>
              <a:t>少数云服务器提供了图形界面，可以通过</a:t>
            </a:r>
            <a:r>
              <a:rPr lang="en-US" altLang="zh-CN" dirty="0"/>
              <a:t>VNC</a:t>
            </a:r>
            <a:r>
              <a:rPr lang="zh-CN" altLang="en-US" dirty="0"/>
              <a:t>服务连接到远程桌面</a:t>
            </a:r>
            <a:endParaRPr lang="en-US" altLang="zh-CN" dirty="0"/>
          </a:p>
          <a:p>
            <a:r>
              <a:rPr lang="zh-CN" altLang="en-US" dirty="0"/>
              <a:t>需要通过命令行及一些辅助软件来完成：</a:t>
            </a:r>
            <a:endParaRPr lang="en-US" altLang="zh-CN" dirty="0"/>
          </a:p>
          <a:p>
            <a:pPr lvl="1"/>
            <a:r>
              <a:rPr lang="zh-CN" altLang="en-US" dirty="0"/>
              <a:t>终端的连接、退出、多路复用</a:t>
            </a:r>
            <a:endParaRPr lang="en-US" altLang="zh-CN" dirty="0"/>
          </a:p>
          <a:p>
            <a:pPr lvl="1"/>
            <a:r>
              <a:rPr lang="zh-CN" altLang="en-US" dirty="0"/>
              <a:t>文件的传输、查看、编辑、比较</a:t>
            </a:r>
            <a:endParaRPr lang="en-US" altLang="zh-CN" dirty="0"/>
          </a:p>
          <a:p>
            <a:pPr lvl="1"/>
            <a:r>
              <a:rPr lang="zh-CN" altLang="en-US" dirty="0"/>
              <a:t>程序的运行、中断</a:t>
            </a:r>
            <a:endParaRPr lang="en-US" altLang="zh-CN" dirty="0"/>
          </a:p>
          <a:p>
            <a:pPr lvl="1"/>
            <a:r>
              <a:rPr lang="en-US" altLang="zh-CN" dirty="0"/>
              <a:t>……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551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终端：连接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大多数云服务器可以通过</a:t>
            </a:r>
            <a:r>
              <a:rPr lang="en-US" altLang="zh-CN" dirty="0"/>
              <a:t>SSH(Secure Shell)</a:t>
            </a:r>
            <a:r>
              <a:rPr lang="zh-CN" altLang="en-US" dirty="0"/>
              <a:t>在终端连接</a:t>
            </a:r>
            <a:endParaRPr lang="en-US" altLang="zh-CN" dirty="0"/>
          </a:p>
          <a:p>
            <a:pPr lvl="1"/>
            <a:r>
              <a:rPr lang="zh-CN" altLang="en-US" dirty="0"/>
              <a:t>在本地打开终端</a:t>
            </a:r>
            <a:endParaRPr lang="en-US" altLang="zh-CN" dirty="0"/>
          </a:p>
          <a:p>
            <a:pPr lvl="2"/>
            <a:r>
              <a:rPr lang="en-US" altLang="zh-CN" dirty="0"/>
              <a:t>WSL/Windows CMD/Windows Terminal/Mac Terminal</a:t>
            </a:r>
          </a:p>
          <a:p>
            <a:pPr lvl="1"/>
            <a:r>
              <a:rPr lang="zh-CN" altLang="en-US" dirty="0"/>
              <a:t>使用</a:t>
            </a:r>
            <a:r>
              <a:rPr lang="en-US" altLang="zh-CN" dirty="0" err="1"/>
              <a:t>ssh</a:t>
            </a:r>
            <a:r>
              <a:rPr lang="zh-CN" altLang="en-US" dirty="0"/>
              <a:t>命令连接</a:t>
            </a:r>
            <a:endParaRPr lang="en-US" altLang="zh-CN" dirty="0"/>
          </a:p>
          <a:p>
            <a:pPr lvl="2"/>
            <a:r>
              <a:rPr lang="en-US" altLang="zh-CN" dirty="0"/>
              <a:t>Command: </a:t>
            </a:r>
            <a:r>
              <a:rPr lang="en-US" altLang="zh-CN" dirty="0" err="1"/>
              <a:t>ssh</a:t>
            </a:r>
            <a:r>
              <a:rPr lang="en-US" altLang="zh-CN" dirty="0"/>
              <a:t> </a:t>
            </a:r>
            <a:r>
              <a:rPr lang="en-US" altLang="zh-CN" dirty="0" err="1"/>
              <a:t>username@address</a:t>
            </a:r>
            <a:r>
              <a:rPr lang="en-US" altLang="zh-CN" dirty="0"/>
              <a:t> -p port</a:t>
            </a:r>
          </a:p>
          <a:p>
            <a:pPr lvl="3"/>
            <a:r>
              <a:rPr lang="en-US" altLang="zh-CN" dirty="0"/>
              <a:t>username</a:t>
            </a:r>
            <a:r>
              <a:rPr lang="zh-CN" altLang="en-US" dirty="0"/>
              <a:t>一般是账号的名称，不同账号对应了不同的密码，也有不同的权限</a:t>
            </a:r>
            <a:endParaRPr lang="en-US" altLang="zh-CN" dirty="0"/>
          </a:p>
          <a:p>
            <a:pPr lvl="3"/>
            <a:r>
              <a:rPr lang="en-US" altLang="zh-CN" dirty="0"/>
              <a:t>address</a:t>
            </a:r>
            <a:r>
              <a:rPr lang="zh-CN" altLang="en-US" dirty="0"/>
              <a:t>是服务器的地址，可以是域名</a:t>
            </a:r>
            <a:r>
              <a:rPr lang="en-US" altLang="zh-CN" dirty="0"/>
              <a:t>(xxx.xxx.cn)</a:t>
            </a:r>
            <a:r>
              <a:rPr lang="zh-CN" altLang="en-US" dirty="0"/>
              <a:t>也可以是</a:t>
            </a:r>
            <a:r>
              <a:rPr lang="en-US" altLang="zh-CN" dirty="0" err="1"/>
              <a:t>ip</a:t>
            </a:r>
            <a:r>
              <a:rPr lang="en-US" altLang="zh-CN" dirty="0"/>
              <a:t>(162.105.xxx.xxx)</a:t>
            </a:r>
          </a:p>
          <a:p>
            <a:pPr lvl="3"/>
            <a:r>
              <a:rPr lang="en-US" altLang="zh-CN" dirty="0"/>
              <a:t>port</a:t>
            </a:r>
            <a:r>
              <a:rPr lang="zh-CN" altLang="en-US" dirty="0"/>
              <a:t>是服务器开放</a:t>
            </a:r>
            <a:r>
              <a:rPr lang="en-US" altLang="zh-CN" dirty="0"/>
              <a:t>SSH</a:t>
            </a:r>
            <a:r>
              <a:rPr lang="zh-CN" altLang="en-US" dirty="0"/>
              <a:t>连接的端口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12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终端：连接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CF2A7F50-9567-D2BA-D04C-B7462E218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验证方式：密码或密钥</a:t>
            </a: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14BA3E5F-B3A6-B524-3679-F80CC5C11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031" y="2819326"/>
            <a:ext cx="10299940" cy="220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95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终端：连接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02FFAF7B-2B2B-4C73-B177-AB4A304ABD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5744" y="1752600"/>
            <a:ext cx="9167812" cy="4267200"/>
          </a:xfrm>
        </p:spPr>
      </p:pic>
    </p:spTree>
    <p:extLst>
      <p:ext uri="{BB962C8B-B14F-4D97-AF65-F5344CB8AC3E}">
        <p14:creationId xmlns:p14="http://schemas.microsoft.com/office/powerpoint/2010/main" val="133543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EC7146-6375-82CC-17F8-AC24941A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2.1</a:t>
            </a:r>
            <a:r>
              <a:rPr lang="zh-CN" altLang="en-US" dirty="0"/>
              <a:t> 终端：退出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ADB06F-915E-944D-C844-B6ADE17A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主动退出</a:t>
            </a:r>
            <a:endParaRPr lang="en-US" altLang="zh-CN" dirty="0"/>
          </a:p>
          <a:p>
            <a:pPr lvl="1"/>
            <a:r>
              <a:rPr lang="zh-CN" altLang="en-US" dirty="0"/>
              <a:t>在远程终端上键入：</a:t>
            </a:r>
            <a:endParaRPr lang="en-US" altLang="zh-CN" dirty="0"/>
          </a:p>
          <a:p>
            <a:pPr lvl="2"/>
            <a:r>
              <a:rPr lang="en-US" altLang="zh-CN" dirty="0" err="1"/>
              <a:t>Ctrl+D</a:t>
            </a:r>
            <a:endParaRPr lang="en-US" altLang="zh-CN" dirty="0"/>
          </a:p>
          <a:p>
            <a:pPr lvl="2"/>
            <a:r>
              <a:rPr lang="en-US" altLang="zh-CN" dirty="0"/>
              <a:t>logout/exit</a:t>
            </a:r>
          </a:p>
          <a:p>
            <a:r>
              <a:rPr lang="zh-CN" altLang="en-US" dirty="0"/>
              <a:t>被动退出</a:t>
            </a:r>
            <a:endParaRPr lang="en-US" altLang="zh-CN" dirty="0"/>
          </a:p>
          <a:p>
            <a:pPr lvl="2"/>
            <a:r>
              <a:rPr lang="zh-CN" altLang="en-US" dirty="0"/>
              <a:t>远程主机重置</a:t>
            </a:r>
            <a:r>
              <a:rPr lang="en-US" altLang="zh-CN" dirty="0"/>
              <a:t>/</a:t>
            </a:r>
            <a:r>
              <a:rPr lang="zh-CN" altLang="en-US" dirty="0"/>
              <a:t>关闭了连接</a:t>
            </a:r>
            <a:endParaRPr lang="en-US" altLang="zh-CN" dirty="0"/>
          </a:p>
          <a:p>
            <a:r>
              <a:rPr lang="zh-CN" altLang="en-US" dirty="0"/>
              <a:t>终端的退出将终止所有子进程</a:t>
            </a:r>
            <a:endParaRPr lang="en-US" altLang="zh-CN" dirty="0"/>
          </a:p>
          <a:p>
            <a:pPr lvl="1"/>
            <a:r>
              <a:rPr lang="zh-CN" altLang="en-US" dirty="0"/>
              <a:t>包括前台正在运行的进程和使用</a:t>
            </a:r>
            <a:r>
              <a:rPr lang="en-US" altLang="zh-CN" dirty="0"/>
              <a:t>&amp;</a:t>
            </a:r>
            <a:r>
              <a:rPr lang="zh-CN" altLang="en-US" dirty="0"/>
              <a:t>在后台运行的进程</a:t>
            </a:r>
            <a:endParaRPr lang="en-US" altLang="zh-CN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707F8D-6BA2-6331-0C92-FCD9244A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B7F19E-E9B4-41F3-A9B0-301DCE559660}" type="datetime1">
              <a:rPr lang="zh-CN" altLang="en-US" smtClean="0"/>
              <a:t>2024/4/9</a:t>
            </a:fld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5266186-A39A-3AAD-5806-97883DDD5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476D6-EA04-4431-9D69-B5EF5C796AE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377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主题1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13421</TotalTime>
  <Words>1792</Words>
  <Application>Microsoft Macintosh PowerPoint</Application>
  <PresentationFormat>宽屏</PresentationFormat>
  <Paragraphs>286</Paragraphs>
  <Slides>37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44" baseType="lpstr">
      <vt:lpstr>(使用中文字体)</vt:lpstr>
      <vt:lpstr>华文中宋</vt:lpstr>
      <vt:lpstr>Calibri</vt:lpstr>
      <vt:lpstr>Dubai</vt:lpstr>
      <vt:lpstr>Verdana</vt:lpstr>
      <vt:lpstr>Wingdings</vt:lpstr>
      <vt:lpstr>主题1</vt:lpstr>
      <vt:lpstr>远程控制工具+命令行环境</vt:lpstr>
      <vt:lpstr>目录</vt:lpstr>
      <vt:lpstr>1.1 云服务器和高性能计算</vt:lpstr>
      <vt:lpstr>1.2 云服务器来源</vt:lpstr>
      <vt:lpstr>1.3 云服务器的使用</vt:lpstr>
      <vt:lpstr>2.1 终端：连接</vt:lpstr>
      <vt:lpstr>2.1 终端：连接</vt:lpstr>
      <vt:lpstr>2.1 终端：连接</vt:lpstr>
      <vt:lpstr>2.1 终端：退出</vt:lpstr>
      <vt:lpstr>2.1 终端：多路复用</vt:lpstr>
      <vt:lpstr>2.1 终端：tmux</vt:lpstr>
      <vt:lpstr>2.1 终端：tmux</vt:lpstr>
      <vt:lpstr>2.1 终端：tmux</vt:lpstr>
      <vt:lpstr>2.1 终端：tmux</vt:lpstr>
      <vt:lpstr>2.1 终端：tmux</vt:lpstr>
      <vt:lpstr>2.1 终端：tmux</vt:lpstr>
      <vt:lpstr>2.2 文件：传输</vt:lpstr>
      <vt:lpstr>2.2 文件：传输</vt:lpstr>
      <vt:lpstr>2.2 文件：查看、编辑、比较</vt:lpstr>
      <vt:lpstr>2.2 文件：查看</vt:lpstr>
      <vt:lpstr>2.2 文件：编辑</vt:lpstr>
      <vt:lpstr>2.2 文件：比较</vt:lpstr>
      <vt:lpstr>2.3 程序：运行、中断</vt:lpstr>
      <vt:lpstr>2.3 程序：重定向和管道</vt:lpstr>
      <vt:lpstr>2.3 程序：重定向</vt:lpstr>
      <vt:lpstr>2.3 程序：管道</vt:lpstr>
      <vt:lpstr>2.3 程序：重定向和管道</vt:lpstr>
      <vt:lpstr>2.3 程序：返回值和多命令组合</vt:lpstr>
      <vt:lpstr>2.4 总结</vt:lpstr>
      <vt:lpstr>3. 远程控制工具</vt:lpstr>
      <vt:lpstr>4. 命令行环境</vt:lpstr>
      <vt:lpstr>4.1 命令行参数</vt:lpstr>
      <vt:lpstr>4.1 命令行参数</vt:lpstr>
      <vt:lpstr>4.1 命令行参数</vt:lpstr>
      <vt:lpstr>4.2 ZSH</vt:lpstr>
      <vt:lpstr>4.2 ZSH</vt:lpstr>
      <vt:lpstr>谢谢！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</dc:creator>
  <cp:lastModifiedBy>开 叶</cp:lastModifiedBy>
  <cp:revision>1133</cp:revision>
  <dcterms:created xsi:type="dcterms:W3CDTF">2020-11-09T10:15:58Z</dcterms:created>
  <dcterms:modified xsi:type="dcterms:W3CDTF">2024-04-09T10:41:14Z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2052-2.7.1.4479</vt:lpwstr>
  </property>
</Properties>
</file>